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76" r:id="rId4"/>
    <p:sldId id="278" r:id="rId5"/>
    <p:sldId id="279" r:id="rId6"/>
    <p:sldId id="277" r:id="rId7"/>
    <p:sldId id="284" r:id="rId8"/>
    <p:sldId id="293" r:id="rId9"/>
    <p:sldId id="280" r:id="rId10"/>
    <p:sldId id="291" r:id="rId11"/>
    <p:sldId id="294" r:id="rId12"/>
    <p:sldId id="287" r:id="rId13"/>
    <p:sldId id="281" r:id="rId14"/>
    <p:sldId id="258" r:id="rId15"/>
    <p:sldId id="259" r:id="rId16"/>
    <p:sldId id="283" r:id="rId17"/>
    <p:sldId id="282" r:id="rId18"/>
    <p:sldId id="266" r:id="rId19"/>
    <p:sldId id="295" r:id="rId20"/>
    <p:sldId id="268" r:id="rId21"/>
    <p:sldId id="263" r:id="rId22"/>
    <p:sldId id="260" r:id="rId23"/>
    <p:sldId id="297" r:id="rId24"/>
    <p:sldId id="271" r:id="rId25"/>
    <p:sldId id="272" r:id="rId26"/>
    <p:sldId id="273" r:id="rId27"/>
    <p:sldId id="296" r:id="rId28"/>
    <p:sldId id="269" r:id="rId29"/>
    <p:sldId id="270" r:id="rId30"/>
    <p:sldId id="262" r:id="rId31"/>
    <p:sldId id="289" r:id="rId32"/>
    <p:sldId id="290" r:id="rId33"/>
    <p:sldId id="298" r:id="rId34"/>
    <p:sldId id="288" r:id="rId35"/>
    <p:sldId id="275" r:id="rId36"/>
    <p:sldId id="274" r:id="rId37"/>
    <p:sldId id="257" r:id="rId38"/>
    <p:sldId id="2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72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168CF5-79F0-423F-BE91-6C5F87DFFCCE}" type="datetimeFigureOut">
              <a:rPr lang="en-US" smtClean="0"/>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28B2A-1F00-4160-AE76-B2A4A6953A8C}" type="slidenum">
              <a:rPr lang="en-US" smtClean="0"/>
              <a:t>‹#›</a:t>
            </a:fld>
            <a:endParaRPr lang="en-US"/>
          </a:p>
        </p:txBody>
      </p:sp>
    </p:spTree>
    <p:extLst>
      <p:ext uri="{BB962C8B-B14F-4D97-AF65-F5344CB8AC3E}">
        <p14:creationId xmlns:p14="http://schemas.microsoft.com/office/powerpoint/2010/main" val="390309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68CF5-79F0-423F-BE91-6C5F87DFFCCE}" type="datetimeFigureOut">
              <a:rPr lang="en-US" smtClean="0"/>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28B2A-1F00-4160-AE76-B2A4A6953A8C}" type="slidenum">
              <a:rPr lang="en-US" smtClean="0"/>
              <a:t>‹#›</a:t>
            </a:fld>
            <a:endParaRPr lang="en-US"/>
          </a:p>
        </p:txBody>
      </p:sp>
    </p:spTree>
    <p:extLst>
      <p:ext uri="{BB962C8B-B14F-4D97-AF65-F5344CB8AC3E}">
        <p14:creationId xmlns:p14="http://schemas.microsoft.com/office/powerpoint/2010/main" val="100633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68CF5-79F0-423F-BE91-6C5F87DFFCCE}" type="datetimeFigureOut">
              <a:rPr lang="en-US" smtClean="0"/>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28B2A-1F00-4160-AE76-B2A4A6953A8C}" type="slidenum">
              <a:rPr lang="en-US" smtClean="0"/>
              <a:t>‹#›</a:t>
            </a:fld>
            <a:endParaRPr lang="en-US"/>
          </a:p>
        </p:txBody>
      </p:sp>
    </p:spTree>
    <p:extLst>
      <p:ext uri="{BB962C8B-B14F-4D97-AF65-F5344CB8AC3E}">
        <p14:creationId xmlns:p14="http://schemas.microsoft.com/office/powerpoint/2010/main" val="194407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68CF5-79F0-423F-BE91-6C5F87DFFCCE}" type="datetimeFigureOut">
              <a:rPr lang="en-US" smtClean="0"/>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28B2A-1F00-4160-AE76-B2A4A6953A8C}" type="slidenum">
              <a:rPr lang="en-US" smtClean="0"/>
              <a:t>‹#›</a:t>
            </a:fld>
            <a:endParaRPr lang="en-US"/>
          </a:p>
        </p:txBody>
      </p:sp>
    </p:spTree>
    <p:extLst>
      <p:ext uri="{BB962C8B-B14F-4D97-AF65-F5344CB8AC3E}">
        <p14:creationId xmlns:p14="http://schemas.microsoft.com/office/powerpoint/2010/main" val="282044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168CF5-79F0-423F-BE91-6C5F87DFFCCE}" type="datetimeFigureOut">
              <a:rPr lang="en-US" smtClean="0"/>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28B2A-1F00-4160-AE76-B2A4A6953A8C}" type="slidenum">
              <a:rPr lang="en-US" smtClean="0"/>
              <a:t>‹#›</a:t>
            </a:fld>
            <a:endParaRPr lang="en-US"/>
          </a:p>
        </p:txBody>
      </p:sp>
    </p:spTree>
    <p:extLst>
      <p:ext uri="{BB962C8B-B14F-4D97-AF65-F5344CB8AC3E}">
        <p14:creationId xmlns:p14="http://schemas.microsoft.com/office/powerpoint/2010/main" val="14766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168CF5-79F0-423F-BE91-6C5F87DFFCCE}" type="datetimeFigureOut">
              <a:rPr lang="en-US" smtClean="0"/>
              <a:t>9/14/2013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28B2A-1F00-4160-AE76-B2A4A6953A8C}" type="slidenum">
              <a:rPr lang="en-US" smtClean="0"/>
              <a:t>‹#›</a:t>
            </a:fld>
            <a:endParaRPr lang="en-US"/>
          </a:p>
        </p:txBody>
      </p:sp>
    </p:spTree>
    <p:extLst>
      <p:ext uri="{BB962C8B-B14F-4D97-AF65-F5344CB8AC3E}">
        <p14:creationId xmlns:p14="http://schemas.microsoft.com/office/powerpoint/2010/main" val="10351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168CF5-79F0-423F-BE91-6C5F87DFFCCE}" type="datetimeFigureOut">
              <a:rPr lang="en-US" smtClean="0"/>
              <a:t>9/14/2013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28B2A-1F00-4160-AE76-B2A4A6953A8C}" type="slidenum">
              <a:rPr lang="en-US" smtClean="0"/>
              <a:t>‹#›</a:t>
            </a:fld>
            <a:endParaRPr lang="en-US"/>
          </a:p>
        </p:txBody>
      </p:sp>
    </p:spTree>
    <p:extLst>
      <p:ext uri="{BB962C8B-B14F-4D97-AF65-F5344CB8AC3E}">
        <p14:creationId xmlns:p14="http://schemas.microsoft.com/office/powerpoint/2010/main" val="1889903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168CF5-79F0-423F-BE91-6C5F87DFFCCE}" type="datetimeFigureOut">
              <a:rPr lang="en-US" smtClean="0"/>
              <a:t>9/14/2013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28B2A-1F00-4160-AE76-B2A4A6953A8C}" type="slidenum">
              <a:rPr lang="en-US" smtClean="0"/>
              <a:t>‹#›</a:t>
            </a:fld>
            <a:endParaRPr lang="en-US"/>
          </a:p>
        </p:txBody>
      </p:sp>
    </p:spTree>
    <p:extLst>
      <p:ext uri="{BB962C8B-B14F-4D97-AF65-F5344CB8AC3E}">
        <p14:creationId xmlns:p14="http://schemas.microsoft.com/office/powerpoint/2010/main" val="199688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68CF5-79F0-423F-BE91-6C5F87DFFCCE}" type="datetimeFigureOut">
              <a:rPr lang="en-US" smtClean="0"/>
              <a:t>9/14/2013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028B2A-1F00-4160-AE76-B2A4A6953A8C}" type="slidenum">
              <a:rPr lang="en-US" smtClean="0"/>
              <a:t>‹#›</a:t>
            </a:fld>
            <a:endParaRPr lang="en-US"/>
          </a:p>
        </p:txBody>
      </p:sp>
    </p:spTree>
    <p:extLst>
      <p:ext uri="{BB962C8B-B14F-4D97-AF65-F5344CB8AC3E}">
        <p14:creationId xmlns:p14="http://schemas.microsoft.com/office/powerpoint/2010/main" val="129158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68CF5-79F0-423F-BE91-6C5F87DFFCCE}" type="datetimeFigureOut">
              <a:rPr lang="en-US" smtClean="0"/>
              <a:t>9/14/2013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28B2A-1F00-4160-AE76-B2A4A6953A8C}" type="slidenum">
              <a:rPr lang="en-US" smtClean="0"/>
              <a:t>‹#›</a:t>
            </a:fld>
            <a:endParaRPr lang="en-US"/>
          </a:p>
        </p:txBody>
      </p:sp>
    </p:spTree>
    <p:extLst>
      <p:ext uri="{BB962C8B-B14F-4D97-AF65-F5344CB8AC3E}">
        <p14:creationId xmlns:p14="http://schemas.microsoft.com/office/powerpoint/2010/main" val="394584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68CF5-79F0-423F-BE91-6C5F87DFFCCE}" type="datetimeFigureOut">
              <a:rPr lang="en-US" smtClean="0"/>
              <a:t>9/14/2013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28B2A-1F00-4160-AE76-B2A4A6953A8C}" type="slidenum">
              <a:rPr lang="en-US" smtClean="0"/>
              <a:t>‹#›</a:t>
            </a:fld>
            <a:endParaRPr lang="en-US"/>
          </a:p>
        </p:txBody>
      </p:sp>
    </p:spTree>
    <p:extLst>
      <p:ext uri="{BB962C8B-B14F-4D97-AF65-F5344CB8AC3E}">
        <p14:creationId xmlns:p14="http://schemas.microsoft.com/office/powerpoint/2010/main" val="68144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68CF5-79F0-423F-BE91-6C5F87DFFCCE}" type="datetimeFigureOut">
              <a:rPr lang="en-US" smtClean="0"/>
              <a:t>9/14/2013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28B2A-1F00-4160-AE76-B2A4A6953A8C}" type="slidenum">
              <a:rPr lang="en-US" smtClean="0"/>
              <a:t>‹#›</a:t>
            </a:fld>
            <a:endParaRPr lang="en-US"/>
          </a:p>
        </p:txBody>
      </p:sp>
    </p:spTree>
    <p:extLst>
      <p:ext uri="{BB962C8B-B14F-4D97-AF65-F5344CB8AC3E}">
        <p14:creationId xmlns:p14="http://schemas.microsoft.com/office/powerpoint/2010/main" val="3572515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Zodiacal Light and </a:t>
            </a:r>
            <a:r>
              <a:rPr lang="en-US" dirty="0" err="1" smtClean="0"/>
              <a:t>Gegenschein</a:t>
            </a:r>
            <a:endParaRPr lang="en-US" dirty="0"/>
          </a:p>
        </p:txBody>
      </p:sp>
      <p:sp>
        <p:nvSpPr>
          <p:cNvPr id="3" name="Subtitle 2"/>
          <p:cNvSpPr>
            <a:spLocks noGrp="1"/>
          </p:cNvSpPr>
          <p:nvPr>
            <p:ph type="subTitle" idx="1"/>
          </p:nvPr>
        </p:nvSpPr>
        <p:spPr/>
        <p:txBody>
          <a:bodyPr/>
          <a:lstStyle/>
          <a:p>
            <a:r>
              <a:rPr lang="en-US" dirty="0" smtClean="0"/>
              <a:t>Dr. Bill </a:t>
            </a:r>
            <a:r>
              <a:rPr lang="en-US" dirty="0" err="1" smtClean="0"/>
              <a:t>Romanishin</a:t>
            </a:r>
            <a:endParaRPr lang="en-US" dirty="0" smtClean="0"/>
          </a:p>
          <a:p>
            <a:r>
              <a:rPr lang="en-US" dirty="0" smtClean="0"/>
              <a:t>http://hildaandtrojanasteroids.net</a:t>
            </a:r>
            <a:endParaRPr lang="en-US" dirty="0"/>
          </a:p>
          <a:p>
            <a:r>
              <a:rPr lang="en-US" dirty="0" smtClean="0"/>
              <a:t>Email:  wromanishin@ou.edu</a:t>
            </a:r>
            <a:endParaRPr lang="en-US" dirty="0"/>
          </a:p>
        </p:txBody>
      </p:sp>
    </p:spTree>
    <p:extLst>
      <p:ext uri="{BB962C8B-B14F-4D97-AF65-F5344CB8AC3E}">
        <p14:creationId xmlns:p14="http://schemas.microsoft.com/office/powerpoint/2010/main" val="4272946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673" y="914400"/>
            <a:ext cx="8686800" cy="4708981"/>
          </a:xfrm>
          <a:prstGeom prst="rect">
            <a:avLst/>
          </a:prstGeom>
          <a:noFill/>
        </p:spPr>
        <p:txBody>
          <a:bodyPr wrap="square" rtlCol="0">
            <a:spAutoFit/>
          </a:bodyPr>
          <a:lstStyle/>
          <a:p>
            <a:r>
              <a:rPr lang="en-US" sz="2400" dirty="0" smtClean="0"/>
              <a:t>Seeing Zodiacal light:</a:t>
            </a:r>
          </a:p>
          <a:p>
            <a:endParaRPr lang="en-US" sz="2400" dirty="0" smtClean="0"/>
          </a:p>
          <a:p>
            <a:r>
              <a:rPr lang="en-US" sz="2400" dirty="0" smtClean="0"/>
              <a:t>From Earth (where I assume most of you will be observing!),   ZL is</a:t>
            </a:r>
            <a:endParaRPr lang="en-US" sz="2400" dirty="0"/>
          </a:p>
          <a:p>
            <a:r>
              <a:rPr lang="en-US" sz="2400" dirty="0"/>
              <a:t>b</a:t>
            </a:r>
            <a:r>
              <a:rPr lang="en-US" sz="2400" dirty="0" smtClean="0"/>
              <a:t>est seen after evening twilight ends or before morning twilight begins when the ecliptic is most perpendicular to the horizon</a:t>
            </a:r>
          </a:p>
          <a:p>
            <a:endParaRPr lang="en-US" sz="2400" dirty="0"/>
          </a:p>
          <a:p>
            <a:r>
              <a:rPr lang="en-US" sz="2400" dirty="0" smtClean="0"/>
              <a:t>For continental U.S., that occurs after evening twilight during February/March time period and </a:t>
            </a:r>
            <a:r>
              <a:rPr lang="en-US" sz="2400" dirty="0" smtClean="0">
                <a:solidFill>
                  <a:srgbClr val="FF0000"/>
                </a:solidFill>
              </a:rPr>
              <a:t>before morning twilight in September/October time period</a:t>
            </a:r>
          </a:p>
          <a:p>
            <a:endParaRPr lang="en-US" dirty="0" smtClean="0"/>
          </a:p>
          <a:p>
            <a:r>
              <a:rPr lang="en-US" sz="2400" dirty="0" smtClean="0"/>
              <a:t>So, you </a:t>
            </a:r>
            <a:r>
              <a:rPr lang="en-US" sz="2400" dirty="0" err="1" smtClean="0"/>
              <a:t>gotta</a:t>
            </a:r>
            <a:r>
              <a:rPr lang="en-US" sz="2400" dirty="0" smtClean="0"/>
              <a:t> stay up real late (or get up real early!) to see ZL in the fall!</a:t>
            </a:r>
            <a:endParaRPr lang="en-US" sz="2400" dirty="0"/>
          </a:p>
          <a:p>
            <a:endParaRPr lang="en-US" dirty="0"/>
          </a:p>
        </p:txBody>
      </p:sp>
    </p:spTree>
    <p:extLst>
      <p:ext uri="{BB962C8B-B14F-4D97-AF65-F5344CB8AC3E}">
        <p14:creationId xmlns:p14="http://schemas.microsoft.com/office/powerpoint/2010/main" val="1021211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2862322"/>
          </a:xfrm>
          <a:prstGeom prst="rect">
            <a:avLst/>
          </a:prstGeom>
          <a:noFill/>
        </p:spPr>
        <p:txBody>
          <a:bodyPr wrap="square" rtlCol="0">
            <a:spAutoFit/>
          </a:bodyPr>
          <a:lstStyle/>
          <a:p>
            <a:r>
              <a:rPr lang="en-US" dirty="0" smtClean="0"/>
              <a:t>The next slide is a diagram of the Sun and zodiacal cloud as seen several hours before</a:t>
            </a:r>
          </a:p>
          <a:p>
            <a:r>
              <a:rPr lang="en-US" dirty="0" smtClean="0"/>
              <a:t>Sunrise (looking east).  Of course, since the Earth isn’t transparent, anything below the line marked “horizon” would not be visible.</a:t>
            </a:r>
          </a:p>
          <a:p>
            <a:endParaRPr lang="en-US" dirty="0"/>
          </a:p>
          <a:p>
            <a:r>
              <a:rPr lang="en-US" dirty="0" smtClean="0"/>
              <a:t>By looking at the right time, we can see a good part of the zodiacal dust cloud while the Sun is still well below horizon so that the sky is still very dark.</a:t>
            </a:r>
          </a:p>
          <a:p>
            <a:endParaRPr lang="en-US" dirty="0"/>
          </a:p>
          <a:p>
            <a:r>
              <a:rPr lang="en-US" dirty="0" smtClean="0"/>
              <a:t>The photos after the next diagram are just some pretty pictures of the  ZL I found on the internet.  Many show the ZL and the Milky Way.</a:t>
            </a:r>
          </a:p>
          <a:p>
            <a:r>
              <a:rPr lang="en-US" dirty="0" smtClean="0"/>
              <a:t> </a:t>
            </a:r>
            <a:endParaRPr lang="en-US" dirty="0"/>
          </a:p>
        </p:txBody>
      </p:sp>
    </p:spTree>
    <p:extLst>
      <p:ext uri="{BB962C8B-B14F-4D97-AF65-F5344CB8AC3E}">
        <p14:creationId xmlns:p14="http://schemas.microsoft.com/office/powerpoint/2010/main" val="2741719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18" y="152400"/>
            <a:ext cx="8923763" cy="6553200"/>
          </a:xfrm>
          <a:prstGeom prst="rect">
            <a:avLst/>
          </a:prstGeom>
        </p:spPr>
      </p:pic>
    </p:spTree>
    <p:extLst>
      <p:ext uri="{BB962C8B-B14F-4D97-AF65-F5344CB8AC3E}">
        <p14:creationId xmlns:p14="http://schemas.microsoft.com/office/powerpoint/2010/main" val="3456625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571500"/>
            <a:ext cx="8572500" cy="5715000"/>
          </a:xfrm>
          <a:prstGeom prst="rect">
            <a:avLst/>
          </a:prstGeom>
        </p:spPr>
      </p:pic>
    </p:spTree>
    <p:extLst>
      <p:ext uri="{BB962C8B-B14F-4D97-AF65-F5344CB8AC3E}">
        <p14:creationId xmlns:p14="http://schemas.microsoft.com/office/powerpoint/2010/main" val="1635781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9540"/>
            <a:ext cx="9144000" cy="2778919"/>
          </a:xfrm>
          <a:prstGeom prst="rect">
            <a:avLst/>
          </a:prstGeom>
        </p:spPr>
      </p:pic>
    </p:spTree>
    <p:extLst>
      <p:ext uri="{BB962C8B-B14F-4D97-AF65-F5344CB8AC3E}">
        <p14:creationId xmlns:p14="http://schemas.microsoft.com/office/powerpoint/2010/main" val="2638384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066800"/>
            <a:ext cx="8839200" cy="5341596"/>
          </a:xfrm>
          <a:prstGeom prst="rect">
            <a:avLst/>
          </a:prstGeom>
        </p:spPr>
      </p:pic>
    </p:spTree>
    <p:extLst>
      <p:ext uri="{BB962C8B-B14F-4D97-AF65-F5344CB8AC3E}">
        <p14:creationId xmlns:p14="http://schemas.microsoft.com/office/powerpoint/2010/main" val="1373603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 y="685800"/>
            <a:ext cx="8101584" cy="5486400"/>
          </a:xfrm>
          <a:prstGeom prst="rect">
            <a:avLst/>
          </a:prstGeom>
        </p:spPr>
      </p:pic>
    </p:spTree>
    <p:extLst>
      <p:ext uri="{BB962C8B-B14F-4D97-AF65-F5344CB8AC3E}">
        <p14:creationId xmlns:p14="http://schemas.microsoft.com/office/powerpoint/2010/main" val="3695452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230109"/>
            <a:ext cx="8079105" cy="6399291"/>
          </a:xfrm>
          <a:prstGeom prst="rect">
            <a:avLst/>
          </a:prstGeom>
        </p:spPr>
      </p:pic>
    </p:spTree>
    <p:extLst>
      <p:ext uri="{BB962C8B-B14F-4D97-AF65-F5344CB8AC3E}">
        <p14:creationId xmlns:p14="http://schemas.microsoft.com/office/powerpoint/2010/main" val="2836947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692289"/>
            <a:ext cx="7315200" cy="5632311"/>
          </a:xfrm>
          <a:prstGeom prst="rect">
            <a:avLst/>
          </a:prstGeom>
          <a:noFill/>
        </p:spPr>
        <p:txBody>
          <a:bodyPr wrap="square" rtlCol="0">
            <a:spAutoFit/>
          </a:bodyPr>
          <a:lstStyle/>
          <a:p>
            <a:r>
              <a:rPr lang="en-US" sz="2000" dirty="0" smtClean="0"/>
              <a:t>Observing morning Zodiacal light at Okie-Tex:</a:t>
            </a:r>
          </a:p>
          <a:p>
            <a:endParaRPr lang="en-US" sz="2000" dirty="0" smtClean="0"/>
          </a:p>
          <a:p>
            <a:r>
              <a:rPr lang="en-US" sz="2000" dirty="0" smtClean="0"/>
              <a:t>Think ahead about where and when to observe</a:t>
            </a:r>
          </a:p>
          <a:p>
            <a:endParaRPr lang="en-US" sz="2000" dirty="0"/>
          </a:p>
          <a:p>
            <a:r>
              <a:rPr lang="en-US" sz="2000" dirty="0" smtClean="0">
                <a:solidFill>
                  <a:srgbClr val="FF0000"/>
                </a:solidFill>
              </a:rPr>
              <a:t>BE CAREFUL MOVING ABOUT IN DARK!!</a:t>
            </a:r>
          </a:p>
          <a:p>
            <a:endParaRPr lang="en-US" sz="2000" dirty="0"/>
          </a:p>
          <a:p>
            <a:r>
              <a:rPr lang="en-US" sz="2000" dirty="0" smtClean="0"/>
              <a:t>Pre-dawn sky must be CLEAR and DARK (no Moon- </a:t>
            </a:r>
            <a:r>
              <a:rPr lang="en-US" sz="2000" dirty="0" err="1" smtClean="0"/>
              <a:t>nites</a:t>
            </a:r>
            <a:r>
              <a:rPr lang="en-US" sz="2000" dirty="0" smtClean="0"/>
              <a:t> of Wed/Thu 2/3 Oct </a:t>
            </a:r>
            <a:r>
              <a:rPr lang="en-US" sz="2000" dirty="0"/>
              <a:t> </a:t>
            </a:r>
            <a:r>
              <a:rPr lang="en-US" sz="2000" dirty="0" smtClean="0"/>
              <a:t>through Sat/Sun 5/6 Oct best during Okie-Tex )</a:t>
            </a:r>
          </a:p>
          <a:p>
            <a:endParaRPr lang="en-US" sz="2000" dirty="0"/>
          </a:p>
          <a:p>
            <a:r>
              <a:rPr lang="en-US" sz="2000" dirty="0" smtClean="0"/>
              <a:t>Find (in daytime) place with clear view of eastern horizon</a:t>
            </a:r>
          </a:p>
          <a:p>
            <a:endParaRPr lang="en-US" sz="2000" dirty="0"/>
          </a:p>
          <a:p>
            <a:r>
              <a:rPr lang="en-US" sz="2000" dirty="0" smtClean="0"/>
              <a:t>Best time to start looking is about 6AM (twilight starts 6:25AM)</a:t>
            </a:r>
          </a:p>
          <a:p>
            <a:endParaRPr lang="en-US" sz="2000" dirty="0"/>
          </a:p>
          <a:p>
            <a:r>
              <a:rPr lang="en-US" sz="2000" dirty="0" smtClean="0"/>
              <a:t>Start getting DARK ADAPTED by ~5:30AM – NO lights! NO red LEDs!</a:t>
            </a:r>
          </a:p>
          <a:p>
            <a:r>
              <a:rPr lang="en-US" sz="2000" dirty="0"/>
              <a:t> </a:t>
            </a:r>
            <a:r>
              <a:rPr lang="en-US" sz="2000" dirty="0" smtClean="0"/>
              <a:t>   NO iPhones!  Good dark adaptation key to good view of ZL!</a:t>
            </a:r>
          </a:p>
          <a:p>
            <a:endParaRPr lang="en-US" sz="2000" dirty="0"/>
          </a:p>
          <a:p>
            <a:r>
              <a:rPr lang="en-US" sz="2000" dirty="0" smtClean="0"/>
              <a:t>Set up a lawn chair, kick back, contemplate the universe, and just   watch eastern horizon (and don’t fall asleep!)</a:t>
            </a:r>
          </a:p>
        </p:txBody>
      </p:sp>
    </p:spTree>
    <p:extLst>
      <p:ext uri="{BB962C8B-B14F-4D97-AF65-F5344CB8AC3E}">
        <p14:creationId xmlns:p14="http://schemas.microsoft.com/office/powerpoint/2010/main" val="874970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5909310"/>
          </a:xfrm>
          <a:prstGeom prst="rect">
            <a:avLst/>
          </a:prstGeom>
          <a:noFill/>
        </p:spPr>
        <p:txBody>
          <a:bodyPr wrap="square" rtlCol="0">
            <a:spAutoFit/>
          </a:bodyPr>
          <a:lstStyle/>
          <a:p>
            <a:r>
              <a:rPr lang="en-US" dirty="0" smtClean="0"/>
              <a:t>The next slide shows an astronomical calendar specifically for the time and location of </a:t>
            </a:r>
            <a:r>
              <a:rPr lang="en-US" dirty="0" err="1" smtClean="0"/>
              <a:t>OkieTex</a:t>
            </a:r>
            <a:r>
              <a:rPr lang="en-US" dirty="0" smtClean="0"/>
              <a:t> in 2013.  (NOTE: Times given in CDT, same time zone as  Oklahoma City.)</a:t>
            </a:r>
          </a:p>
          <a:p>
            <a:endParaRPr lang="en-US" dirty="0"/>
          </a:p>
          <a:p>
            <a:r>
              <a:rPr lang="en-US" dirty="0" smtClean="0"/>
              <a:t>The calendar gives various info about the Sun and moon.  </a:t>
            </a:r>
          </a:p>
          <a:p>
            <a:endParaRPr lang="en-US" dirty="0"/>
          </a:p>
          <a:p>
            <a:r>
              <a:rPr lang="en-US" dirty="0" smtClean="0"/>
              <a:t>For example, for the </a:t>
            </a:r>
            <a:r>
              <a:rPr lang="en-US" dirty="0" err="1" smtClean="0"/>
              <a:t>nite</a:t>
            </a:r>
            <a:r>
              <a:rPr lang="en-US" dirty="0" smtClean="0"/>
              <a:t> of Sat 28 Sep/Sun Sep 29 we see:</a:t>
            </a:r>
          </a:p>
          <a:p>
            <a:endParaRPr lang="en-US" dirty="0"/>
          </a:p>
          <a:p>
            <a:r>
              <a:rPr lang="en-US" dirty="0" smtClean="0"/>
              <a:t>Sun sets at 19 39 ( or 7:39PM) </a:t>
            </a:r>
          </a:p>
          <a:p>
            <a:endParaRPr lang="en-US" dirty="0" smtClean="0"/>
          </a:p>
          <a:p>
            <a:r>
              <a:rPr lang="en-US" dirty="0" smtClean="0"/>
              <a:t>The Sun is 18 degrees below the horizon (astronomers definition of end of twilight) at 21 05 (9:05PM)</a:t>
            </a:r>
          </a:p>
          <a:p>
            <a:endParaRPr lang="en-US" dirty="0" smtClean="0"/>
          </a:p>
          <a:p>
            <a:r>
              <a:rPr lang="en-US" dirty="0" smtClean="0"/>
              <a:t>In the morning, the Sun reaches 18 degrees below horizon (and rising, of course) at 6 19</a:t>
            </a:r>
          </a:p>
          <a:p>
            <a:r>
              <a:rPr lang="en-US" dirty="0" smtClean="0"/>
              <a:t>(6:19AM) , marking the beginning of morning twilight.  The Sun rises at 7 46 (7:46AM).</a:t>
            </a:r>
          </a:p>
          <a:p>
            <a:endParaRPr lang="en-US" dirty="0"/>
          </a:p>
          <a:p>
            <a:r>
              <a:rPr lang="en-US" dirty="0" smtClean="0"/>
              <a:t>The Moon is about 1/3 illuminated (31%) and rises at 2:36AM.</a:t>
            </a:r>
          </a:p>
          <a:p>
            <a:endParaRPr lang="en-US" dirty="0"/>
          </a:p>
          <a:p>
            <a:r>
              <a:rPr lang="en-US" dirty="0" smtClean="0"/>
              <a:t>The last column shows that there are 9.2 hours between the end of evening twilight and the start of morning twilight, so there are 9.2 “dark” hours (ignoring the moon).</a:t>
            </a:r>
          </a:p>
          <a:p>
            <a:endParaRPr lang="en-US" dirty="0"/>
          </a:p>
          <a:p>
            <a:r>
              <a:rPr lang="en-US" dirty="0" smtClean="0"/>
              <a:t>Such calendars for several Oklahoma sites can be found on my web site. </a:t>
            </a:r>
            <a:endParaRPr lang="en-US" dirty="0"/>
          </a:p>
        </p:txBody>
      </p:sp>
    </p:spTree>
    <p:extLst>
      <p:ext uri="{BB962C8B-B14F-4D97-AF65-F5344CB8AC3E}">
        <p14:creationId xmlns:p14="http://schemas.microsoft.com/office/powerpoint/2010/main" val="3141268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r>
              <a:rPr lang="en-US" sz="2000" dirty="0" smtClean="0"/>
              <a:t>The first few slides  show the 3 “great circles” on the celestial sphere that are important to astronomers:</a:t>
            </a:r>
          </a:p>
          <a:p>
            <a:endParaRPr lang="en-US" sz="2000" dirty="0"/>
          </a:p>
          <a:p>
            <a:r>
              <a:rPr lang="en-US" sz="2000" dirty="0" smtClean="0"/>
              <a:t>The celestial equator – extension of the plane of the Earths equator</a:t>
            </a:r>
          </a:p>
          <a:p>
            <a:r>
              <a:rPr lang="en-US" sz="2000" dirty="0" smtClean="0"/>
              <a:t>The ecliptic – extension of the plane of the Earths orbit around Sun- all the planets orbit the Sun in planes that are tilted a little, but not too much,</a:t>
            </a:r>
            <a:r>
              <a:rPr lang="en-US" sz="2000" dirty="0"/>
              <a:t> </a:t>
            </a:r>
            <a:r>
              <a:rPr lang="en-US" sz="2000" dirty="0" smtClean="0"/>
              <a:t>from the ecliptic plane</a:t>
            </a:r>
          </a:p>
          <a:p>
            <a:r>
              <a:rPr lang="en-US" sz="2000" dirty="0" smtClean="0"/>
              <a:t>The celestial equator and ecliptic are tilted by 23.5 degrees relative to each other, as the Earth rotational axis (line from north to south poles) is tilted by 23.5 degrees from the perpendicular to the ecliptic plane</a:t>
            </a:r>
          </a:p>
          <a:p>
            <a:r>
              <a:rPr lang="en-US" sz="2000" dirty="0" smtClean="0"/>
              <a:t>The last important great circle is the plane that defines the disk of the Milky Way </a:t>
            </a:r>
          </a:p>
        </p:txBody>
      </p:sp>
    </p:spTree>
    <p:extLst>
      <p:ext uri="{BB962C8B-B14F-4D97-AF65-F5344CB8AC3E}">
        <p14:creationId xmlns:p14="http://schemas.microsoft.com/office/powerpoint/2010/main" val="1972437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92"/>
            <a:ext cx="9144000" cy="6848616"/>
          </a:xfrm>
          <a:prstGeom prst="rect">
            <a:avLst/>
          </a:prstGeom>
        </p:spPr>
      </p:pic>
    </p:spTree>
    <p:extLst>
      <p:ext uri="{BB962C8B-B14F-4D97-AF65-F5344CB8AC3E}">
        <p14:creationId xmlns:p14="http://schemas.microsoft.com/office/powerpoint/2010/main" val="3932153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5239893"/>
          </a:xfrm>
          <a:prstGeom prst="rect">
            <a:avLst/>
          </a:prstGeom>
        </p:spPr>
      </p:pic>
      <p:sp>
        <p:nvSpPr>
          <p:cNvPr id="3" name="TextBox 2"/>
          <p:cNvSpPr txBox="1"/>
          <p:nvPr/>
        </p:nvSpPr>
        <p:spPr>
          <a:xfrm>
            <a:off x="152400" y="304800"/>
            <a:ext cx="8534400" cy="646331"/>
          </a:xfrm>
          <a:prstGeom prst="rect">
            <a:avLst/>
          </a:prstGeom>
          <a:noFill/>
        </p:spPr>
        <p:txBody>
          <a:bodyPr wrap="square" rtlCol="0">
            <a:spAutoFit/>
          </a:bodyPr>
          <a:lstStyle/>
          <a:p>
            <a:r>
              <a:rPr lang="en-US" dirty="0" smtClean="0"/>
              <a:t>Sky looking west at 9PM 6 Oct 2013 from Kenton, OK- note the shallow angle of ecliptic (blue line) with the horizon (red area). This is NOT a good time to see ZL. </a:t>
            </a:r>
            <a:endParaRPr lang="en-US" dirty="0"/>
          </a:p>
        </p:txBody>
      </p:sp>
    </p:spTree>
    <p:extLst>
      <p:ext uri="{BB962C8B-B14F-4D97-AF65-F5344CB8AC3E}">
        <p14:creationId xmlns:p14="http://schemas.microsoft.com/office/powerpoint/2010/main" val="2863732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43000"/>
            <a:ext cx="8991600" cy="5353010"/>
          </a:xfrm>
          <a:prstGeom prst="rect">
            <a:avLst/>
          </a:prstGeom>
        </p:spPr>
      </p:pic>
      <p:sp>
        <p:nvSpPr>
          <p:cNvPr id="3" name="TextBox 2"/>
          <p:cNvSpPr txBox="1"/>
          <p:nvPr/>
        </p:nvSpPr>
        <p:spPr>
          <a:xfrm>
            <a:off x="304800" y="381000"/>
            <a:ext cx="8382000" cy="646331"/>
          </a:xfrm>
          <a:prstGeom prst="rect">
            <a:avLst/>
          </a:prstGeom>
          <a:noFill/>
        </p:spPr>
        <p:txBody>
          <a:bodyPr wrap="square" rtlCol="0">
            <a:spAutoFit/>
          </a:bodyPr>
          <a:lstStyle/>
          <a:p>
            <a:r>
              <a:rPr lang="en-US" dirty="0" smtClean="0"/>
              <a:t>Sky looking east 6 AM 7 Oct 2013 from Kenton, OK- Note that the ecliptic stands almost perpendicular to the horizon.  This would be a good time to see ZL.</a:t>
            </a:r>
            <a:endParaRPr lang="en-US" dirty="0"/>
          </a:p>
        </p:txBody>
      </p:sp>
    </p:spTree>
    <p:extLst>
      <p:ext uri="{BB962C8B-B14F-4D97-AF65-F5344CB8AC3E}">
        <p14:creationId xmlns:p14="http://schemas.microsoft.com/office/powerpoint/2010/main" val="483340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610600" cy="5632311"/>
          </a:xfrm>
          <a:prstGeom prst="rect">
            <a:avLst/>
          </a:prstGeom>
          <a:noFill/>
        </p:spPr>
        <p:txBody>
          <a:bodyPr wrap="square" rtlCol="0">
            <a:spAutoFit/>
          </a:bodyPr>
          <a:lstStyle/>
          <a:p>
            <a:r>
              <a:rPr lang="en-US" dirty="0" smtClean="0"/>
              <a:t>There are a number of ways we study these interplanetary dust particles.</a:t>
            </a:r>
          </a:p>
          <a:p>
            <a:endParaRPr lang="en-US" dirty="0"/>
          </a:p>
          <a:p>
            <a:r>
              <a:rPr lang="en-US" dirty="0" smtClean="0"/>
              <a:t>The larger dust particles (BB size and larger) are heated and destroyed when they hit the Earths atmosphere.  You can see the destruction of such particles  as meteors (shooting stars).</a:t>
            </a:r>
          </a:p>
          <a:p>
            <a:endParaRPr lang="en-US" dirty="0"/>
          </a:p>
          <a:p>
            <a:r>
              <a:rPr lang="en-US" dirty="0" smtClean="0"/>
              <a:t>Some of the smaller dust particles can be slowed in the Earth’s upper atmosphere without being destroyed.  These particles just drift around in the atmosphere.  Some eventually reach the Earth’s surface (you are probably breathing some right now).   Of course, most of the dust in this room is of terrestrial origin.   By going to a high altitude in the atmosphere we can get above most of the common terrestrial dust and collect interplanetary dust particles (as seen in next few slides).</a:t>
            </a:r>
          </a:p>
          <a:p>
            <a:endParaRPr lang="en-US" dirty="0" smtClean="0"/>
          </a:p>
          <a:p>
            <a:r>
              <a:rPr lang="en-US" dirty="0" smtClean="0"/>
              <a:t>Dust particles can also be studied by spacecraft.  Most of the time when a spacecraft and a dust particle collide, the dust is destroyed, but detectors on spacecraft can measure the mass and speed of the dust particles as they collide with the spacecraft.</a:t>
            </a:r>
            <a:endParaRPr lang="en-US" dirty="0"/>
          </a:p>
          <a:p>
            <a:endParaRPr lang="en-US" dirty="0" smtClean="0"/>
          </a:p>
          <a:p>
            <a:r>
              <a:rPr lang="en-US" dirty="0" smtClean="0"/>
              <a:t>One special spacecraft (Stardust) was designed to capture dust particles without damaging them and returned a sample to Earth. (I didn’t have time to talk about Stardust this talk, but you can </a:t>
            </a:r>
            <a:r>
              <a:rPr lang="en-US" dirty="0" err="1" smtClean="0"/>
              <a:t>google</a:t>
            </a:r>
            <a:r>
              <a:rPr lang="en-US" dirty="0" smtClean="0"/>
              <a:t> it.)</a:t>
            </a:r>
            <a:endParaRPr lang="en-US" dirty="0"/>
          </a:p>
        </p:txBody>
      </p:sp>
    </p:spTree>
    <p:extLst>
      <p:ext uri="{BB962C8B-B14F-4D97-AF65-F5344CB8AC3E}">
        <p14:creationId xmlns:p14="http://schemas.microsoft.com/office/powerpoint/2010/main" val="1121664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095538"/>
            <a:ext cx="7625886" cy="5076662"/>
          </a:xfrm>
          <a:prstGeom prst="rect">
            <a:avLst/>
          </a:prstGeom>
        </p:spPr>
      </p:pic>
      <p:sp>
        <p:nvSpPr>
          <p:cNvPr id="3" name="TextBox 2"/>
          <p:cNvSpPr txBox="1"/>
          <p:nvPr/>
        </p:nvSpPr>
        <p:spPr>
          <a:xfrm>
            <a:off x="304800" y="304800"/>
            <a:ext cx="8534400" cy="646331"/>
          </a:xfrm>
          <a:prstGeom prst="rect">
            <a:avLst/>
          </a:prstGeom>
          <a:noFill/>
        </p:spPr>
        <p:txBody>
          <a:bodyPr wrap="square" rtlCol="0">
            <a:spAutoFit/>
          </a:bodyPr>
          <a:lstStyle/>
          <a:p>
            <a:r>
              <a:rPr lang="en-US" dirty="0" smtClean="0"/>
              <a:t>Photograph taken though a microscope of an interplanetary dust particle captured by a high altitude airplane.  The dust particle is about the size of a bacteria.</a:t>
            </a:r>
            <a:endParaRPr lang="en-US" dirty="0"/>
          </a:p>
        </p:txBody>
      </p:sp>
    </p:spTree>
    <p:extLst>
      <p:ext uri="{BB962C8B-B14F-4D97-AF65-F5344CB8AC3E}">
        <p14:creationId xmlns:p14="http://schemas.microsoft.com/office/powerpoint/2010/main" val="1979289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371600"/>
            <a:ext cx="4648200" cy="5128261"/>
          </a:xfrm>
          <a:prstGeom prst="rect">
            <a:avLst/>
          </a:prstGeom>
        </p:spPr>
      </p:pic>
      <p:sp>
        <p:nvSpPr>
          <p:cNvPr id="3" name="TextBox 2"/>
          <p:cNvSpPr txBox="1"/>
          <p:nvPr/>
        </p:nvSpPr>
        <p:spPr>
          <a:xfrm>
            <a:off x="304800" y="228600"/>
            <a:ext cx="8534400" cy="1200329"/>
          </a:xfrm>
          <a:prstGeom prst="rect">
            <a:avLst/>
          </a:prstGeom>
          <a:noFill/>
        </p:spPr>
        <p:txBody>
          <a:bodyPr wrap="square" rtlCol="0">
            <a:spAutoFit/>
          </a:bodyPr>
          <a:lstStyle/>
          <a:p>
            <a:r>
              <a:rPr lang="en-US" dirty="0" smtClean="0"/>
              <a:t>These are collecting plates that are extended from a research jet at high altitude.  The plates are coated with oil, so that dust particles stick to the plates.  The plates are closed most of the time (see central hinge) but the plates are opened at high altitude to capture dust particles drifting down from space. </a:t>
            </a:r>
            <a:endParaRPr lang="en-US" dirty="0"/>
          </a:p>
        </p:txBody>
      </p:sp>
    </p:spTree>
    <p:extLst>
      <p:ext uri="{BB962C8B-B14F-4D97-AF65-F5344CB8AC3E}">
        <p14:creationId xmlns:p14="http://schemas.microsoft.com/office/powerpoint/2010/main" val="1855929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982926"/>
            <a:ext cx="6172200" cy="4570274"/>
          </a:xfrm>
          <a:prstGeom prst="rect">
            <a:avLst/>
          </a:prstGeom>
        </p:spPr>
      </p:pic>
      <p:sp>
        <p:nvSpPr>
          <p:cNvPr id="3" name="TextBox 2"/>
          <p:cNvSpPr txBox="1"/>
          <p:nvPr/>
        </p:nvSpPr>
        <p:spPr>
          <a:xfrm>
            <a:off x="381000" y="228600"/>
            <a:ext cx="8458200" cy="1754326"/>
          </a:xfrm>
          <a:prstGeom prst="rect">
            <a:avLst/>
          </a:prstGeom>
          <a:noFill/>
        </p:spPr>
        <p:txBody>
          <a:bodyPr wrap="square" rtlCol="0">
            <a:spAutoFit/>
          </a:bodyPr>
          <a:lstStyle/>
          <a:p>
            <a:r>
              <a:rPr lang="en-US" dirty="0" smtClean="0"/>
              <a:t>High altitude aircraft used to collect interplanetary dust in atmosphere, using collectors</a:t>
            </a:r>
          </a:p>
          <a:p>
            <a:r>
              <a:rPr lang="en-US" dirty="0"/>
              <a:t>a</a:t>
            </a:r>
            <a:r>
              <a:rPr lang="en-US" dirty="0" smtClean="0"/>
              <a:t>s in previous image.  The dust eventually drifts down to the ground, so why bother using an airplane??  Near the ground, there is a lot of dust from terrestrial sources, so the interplanetary dust particles are lost in the usual dust.  At high altitudes, there is little terrestrial dust, so dust particles collected at high altitude contain a high proportion of interplanetary dust particles.</a:t>
            </a:r>
            <a:endParaRPr lang="en-US" dirty="0"/>
          </a:p>
        </p:txBody>
      </p:sp>
    </p:spTree>
    <p:extLst>
      <p:ext uri="{BB962C8B-B14F-4D97-AF65-F5344CB8AC3E}">
        <p14:creationId xmlns:p14="http://schemas.microsoft.com/office/powerpoint/2010/main" val="3517481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3970318"/>
          </a:xfrm>
          <a:prstGeom prst="rect">
            <a:avLst/>
          </a:prstGeom>
          <a:noFill/>
        </p:spPr>
        <p:txBody>
          <a:bodyPr wrap="square" rtlCol="0">
            <a:spAutoFit/>
          </a:bodyPr>
          <a:lstStyle/>
          <a:p>
            <a:r>
              <a:rPr lang="en-US" dirty="0" smtClean="0"/>
              <a:t>Lunar “</a:t>
            </a:r>
            <a:r>
              <a:rPr lang="en-US" dirty="0" err="1" smtClean="0"/>
              <a:t>microcraters</a:t>
            </a:r>
            <a:r>
              <a:rPr lang="en-US" dirty="0" smtClean="0"/>
              <a:t>”  and interplanetary dust particles:</a:t>
            </a:r>
          </a:p>
          <a:p>
            <a:endParaRPr lang="en-US" dirty="0"/>
          </a:p>
          <a:p>
            <a:endParaRPr lang="en-US" dirty="0" smtClean="0"/>
          </a:p>
          <a:p>
            <a:r>
              <a:rPr lang="en-US" dirty="0" smtClean="0"/>
              <a:t>The tiny dust particles that make up the zodiacal cloud are either slowed or destroyed when the hit the Earth’s upper atmosphere, so none of them can hit the Earth at</a:t>
            </a:r>
          </a:p>
          <a:p>
            <a:r>
              <a:rPr lang="en-US" dirty="0"/>
              <a:t>h</a:t>
            </a:r>
            <a:r>
              <a:rPr lang="en-US" dirty="0" smtClean="0"/>
              <a:t>igh speed.</a:t>
            </a:r>
          </a:p>
          <a:p>
            <a:endParaRPr lang="en-US" dirty="0"/>
          </a:p>
          <a:p>
            <a:r>
              <a:rPr lang="en-US" dirty="0" smtClean="0"/>
              <a:t>However, on an airless body, such as the Moon, the dust particles are not slowed and can hit the surface at high speed.</a:t>
            </a:r>
          </a:p>
          <a:p>
            <a:endParaRPr lang="en-US" dirty="0"/>
          </a:p>
          <a:p>
            <a:r>
              <a:rPr lang="en-US" dirty="0" smtClean="0"/>
              <a:t>Moon rocks show microscopic craters created by the impact of small dust particles, as shown in the next two images.</a:t>
            </a:r>
          </a:p>
          <a:p>
            <a:endParaRPr lang="en-US" dirty="0"/>
          </a:p>
          <a:p>
            <a:r>
              <a:rPr lang="en-US" dirty="0" smtClean="0"/>
              <a:t>Earth rocks do NOT show these “</a:t>
            </a:r>
            <a:r>
              <a:rPr lang="en-US" dirty="0" err="1" smtClean="0"/>
              <a:t>microcraters</a:t>
            </a:r>
            <a:r>
              <a:rPr lang="en-US" dirty="0" smtClean="0"/>
              <a:t>” because of the Earths atmosphere.</a:t>
            </a:r>
            <a:endParaRPr lang="en-US" dirty="0"/>
          </a:p>
        </p:txBody>
      </p:sp>
    </p:spTree>
    <p:extLst>
      <p:ext uri="{BB962C8B-B14F-4D97-AF65-F5344CB8AC3E}">
        <p14:creationId xmlns:p14="http://schemas.microsoft.com/office/powerpoint/2010/main" val="952643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
        <p:nvSpPr>
          <p:cNvPr id="3" name="TextBox 2"/>
          <p:cNvSpPr txBox="1"/>
          <p:nvPr/>
        </p:nvSpPr>
        <p:spPr>
          <a:xfrm>
            <a:off x="381000" y="228600"/>
            <a:ext cx="8382000" cy="646331"/>
          </a:xfrm>
          <a:prstGeom prst="rect">
            <a:avLst/>
          </a:prstGeom>
          <a:noFill/>
        </p:spPr>
        <p:txBody>
          <a:bodyPr wrap="square" rtlCol="0">
            <a:spAutoFit/>
          </a:bodyPr>
          <a:lstStyle/>
          <a:p>
            <a:r>
              <a:rPr lang="en-US" dirty="0" smtClean="0"/>
              <a:t>Photo taken through a microscope of a </a:t>
            </a:r>
            <a:r>
              <a:rPr lang="en-US" dirty="0" err="1" smtClean="0"/>
              <a:t>microcrater</a:t>
            </a:r>
            <a:r>
              <a:rPr lang="en-US" dirty="0" smtClean="0"/>
              <a:t> on a moon rock. This tiny pit would be too small to see with your unaided eye.</a:t>
            </a:r>
            <a:endParaRPr lang="en-US" dirty="0"/>
          </a:p>
        </p:txBody>
      </p:sp>
    </p:spTree>
    <p:extLst>
      <p:ext uri="{BB962C8B-B14F-4D97-AF65-F5344CB8AC3E}">
        <p14:creationId xmlns:p14="http://schemas.microsoft.com/office/powerpoint/2010/main" val="18560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21" y="1066800"/>
            <a:ext cx="7235686" cy="5029199"/>
          </a:xfrm>
          <a:prstGeom prst="rect">
            <a:avLst/>
          </a:prstGeom>
        </p:spPr>
      </p:pic>
      <p:sp>
        <p:nvSpPr>
          <p:cNvPr id="3" name="TextBox 2"/>
          <p:cNvSpPr txBox="1"/>
          <p:nvPr/>
        </p:nvSpPr>
        <p:spPr>
          <a:xfrm>
            <a:off x="228600" y="228600"/>
            <a:ext cx="8686800" cy="646331"/>
          </a:xfrm>
          <a:prstGeom prst="rect">
            <a:avLst/>
          </a:prstGeom>
          <a:noFill/>
        </p:spPr>
        <p:txBody>
          <a:bodyPr wrap="square" rtlCol="0">
            <a:spAutoFit/>
          </a:bodyPr>
          <a:lstStyle/>
          <a:p>
            <a:r>
              <a:rPr lang="en-US" dirty="0" smtClean="0"/>
              <a:t>Moon rock showing numerous “</a:t>
            </a:r>
            <a:r>
              <a:rPr lang="en-US" dirty="0" err="1" smtClean="0"/>
              <a:t>microcraters</a:t>
            </a:r>
            <a:r>
              <a:rPr lang="en-US" dirty="0" smtClean="0"/>
              <a:t>”.  Some of the larger </a:t>
            </a:r>
            <a:r>
              <a:rPr lang="en-US" dirty="0" err="1" smtClean="0"/>
              <a:t>microcraters</a:t>
            </a:r>
            <a:r>
              <a:rPr lang="en-US" dirty="0" smtClean="0"/>
              <a:t> here would be barely visible to unaided eye.  </a:t>
            </a:r>
            <a:endParaRPr lang="en-US" dirty="0"/>
          </a:p>
        </p:txBody>
      </p:sp>
    </p:spTree>
    <p:extLst>
      <p:ext uri="{BB962C8B-B14F-4D97-AF65-F5344CB8AC3E}">
        <p14:creationId xmlns:p14="http://schemas.microsoft.com/office/powerpoint/2010/main" val="4080014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41556"/>
            <a:ext cx="4724400" cy="6435444"/>
          </a:xfrm>
        </p:spPr>
      </p:pic>
    </p:spTree>
    <p:extLst>
      <p:ext uri="{BB962C8B-B14F-4D97-AF65-F5344CB8AC3E}">
        <p14:creationId xmlns:p14="http://schemas.microsoft.com/office/powerpoint/2010/main" val="3456342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12" y="0"/>
            <a:ext cx="5818375" cy="6858000"/>
          </a:xfrm>
          <a:prstGeom prst="rect">
            <a:avLst/>
          </a:prstGeom>
        </p:spPr>
      </p:pic>
    </p:spTree>
    <p:extLst>
      <p:ext uri="{BB962C8B-B14F-4D97-AF65-F5344CB8AC3E}">
        <p14:creationId xmlns:p14="http://schemas.microsoft.com/office/powerpoint/2010/main" val="4235141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534400" cy="6370975"/>
          </a:xfrm>
          <a:prstGeom prst="rect">
            <a:avLst/>
          </a:prstGeom>
          <a:noFill/>
        </p:spPr>
        <p:txBody>
          <a:bodyPr wrap="square" rtlCol="0">
            <a:spAutoFit/>
          </a:bodyPr>
          <a:lstStyle/>
          <a:p>
            <a:r>
              <a:rPr lang="en-US" sz="2400" dirty="0" smtClean="0"/>
              <a:t>Origin of zodiacal dust particles:</a:t>
            </a:r>
          </a:p>
          <a:p>
            <a:endParaRPr lang="en-US" sz="2400" dirty="0"/>
          </a:p>
          <a:p>
            <a:r>
              <a:rPr lang="en-US" sz="2400" dirty="0" smtClean="0"/>
              <a:t>Leftover from beginning of Solar System??</a:t>
            </a:r>
          </a:p>
          <a:p>
            <a:endParaRPr lang="en-US" sz="2400" dirty="0"/>
          </a:p>
          <a:p>
            <a:r>
              <a:rPr lang="en-US" sz="2400" dirty="0" smtClean="0"/>
              <a:t>   </a:t>
            </a:r>
            <a:r>
              <a:rPr lang="en-US" sz="2400" dirty="0" smtClean="0">
                <a:solidFill>
                  <a:srgbClr val="FF0000"/>
                </a:solidFill>
              </a:rPr>
              <a:t>NO!!!</a:t>
            </a:r>
            <a:r>
              <a:rPr lang="en-US" sz="2400" dirty="0" smtClean="0"/>
              <a:t>  </a:t>
            </a:r>
            <a:r>
              <a:rPr lang="en-US" sz="2400" dirty="0"/>
              <a:t> </a:t>
            </a:r>
            <a:r>
              <a:rPr lang="en-US" sz="2400" dirty="0" smtClean="0"/>
              <a:t> Individual dust particles stay in cloud only a few</a:t>
            </a:r>
          </a:p>
          <a:p>
            <a:r>
              <a:rPr lang="en-US" sz="2400" dirty="0"/>
              <a:t> </a:t>
            </a:r>
            <a:r>
              <a:rPr lang="en-US" sz="2400" dirty="0" smtClean="0"/>
              <a:t>      1000 years</a:t>
            </a:r>
          </a:p>
          <a:p>
            <a:endParaRPr lang="en-US" sz="2400" dirty="0"/>
          </a:p>
          <a:p>
            <a:r>
              <a:rPr lang="en-US" sz="2400" dirty="0" smtClean="0"/>
              <a:t>Particles removed by 2 main processes:</a:t>
            </a:r>
          </a:p>
          <a:p>
            <a:endParaRPr lang="en-US" sz="2400" dirty="0"/>
          </a:p>
          <a:p>
            <a:r>
              <a:rPr lang="en-US" sz="2400" dirty="0" smtClean="0"/>
              <a:t>    Solar Radiation pressure – pushes smaller particles away from   Sun</a:t>
            </a:r>
          </a:p>
          <a:p>
            <a:endParaRPr lang="en-US" sz="2400" dirty="0"/>
          </a:p>
          <a:p>
            <a:r>
              <a:rPr lang="en-US" sz="2400" dirty="0" smtClean="0"/>
              <a:t>    </a:t>
            </a:r>
            <a:r>
              <a:rPr lang="en-US" sz="2400" dirty="0" err="1" smtClean="0"/>
              <a:t>Poynting</a:t>
            </a:r>
            <a:r>
              <a:rPr lang="en-US" sz="2400" dirty="0" smtClean="0"/>
              <a:t>-Robertson drag-  causes larger dust particles to</a:t>
            </a:r>
          </a:p>
          <a:p>
            <a:r>
              <a:rPr lang="en-US" sz="2400" dirty="0"/>
              <a:t> </a:t>
            </a:r>
            <a:r>
              <a:rPr lang="en-US" sz="2400" dirty="0" smtClean="0"/>
              <a:t>     spiral into Sun</a:t>
            </a:r>
          </a:p>
          <a:p>
            <a:endParaRPr lang="en-US" sz="2400" dirty="0"/>
          </a:p>
          <a:p>
            <a:r>
              <a:rPr lang="en-US" sz="2400" dirty="0" smtClean="0"/>
              <a:t> SO, zodiacal cloud must be continually replenished, mostly from  </a:t>
            </a:r>
          </a:p>
          <a:p>
            <a:r>
              <a:rPr lang="en-US" sz="2400" dirty="0" smtClean="0"/>
              <a:t>         dust from comet tails</a:t>
            </a:r>
            <a:endParaRPr lang="en-US" sz="2400" dirty="0"/>
          </a:p>
        </p:txBody>
      </p:sp>
    </p:spTree>
    <p:extLst>
      <p:ext uri="{BB962C8B-B14F-4D97-AF65-F5344CB8AC3E}">
        <p14:creationId xmlns:p14="http://schemas.microsoft.com/office/powerpoint/2010/main" val="941666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5262979"/>
          </a:xfrm>
          <a:prstGeom prst="rect">
            <a:avLst/>
          </a:prstGeom>
          <a:noFill/>
        </p:spPr>
        <p:txBody>
          <a:bodyPr wrap="square" rtlCol="0">
            <a:spAutoFit/>
          </a:bodyPr>
          <a:lstStyle/>
          <a:p>
            <a:r>
              <a:rPr lang="en-US" sz="2400" dirty="0" err="1" smtClean="0"/>
              <a:t>Gegenschein</a:t>
            </a:r>
            <a:r>
              <a:rPr lang="en-US" sz="2400" dirty="0" smtClean="0"/>
              <a:t> ( German for “counterglow”)</a:t>
            </a:r>
          </a:p>
          <a:p>
            <a:endParaRPr lang="en-US" sz="2400" dirty="0"/>
          </a:p>
          <a:p>
            <a:r>
              <a:rPr lang="en-US" sz="2400" dirty="0" smtClean="0"/>
              <a:t>Directly opposite Sun is a *VERY* faint patch of  light called the </a:t>
            </a:r>
            <a:r>
              <a:rPr lang="en-US" sz="2400" dirty="0" err="1" smtClean="0"/>
              <a:t>gegenschein</a:t>
            </a:r>
            <a:endParaRPr lang="en-US" sz="2400" dirty="0" smtClean="0"/>
          </a:p>
          <a:p>
            <a:endParaRPr lang="en-US" sz="2400" dirty="0"/>
          </a:p>
          <a:p>
            <a:r>
              <a:rPr lang="en-US" sz="2400" dirty="0" smtClean="0"/>
              <a:t>This is </a:t>
            </a:r>
            <a:r>
              <a:rPr lang="en-US" sz="2400" dirty="0" smtClean="0">
                <a:solidFill>
                  <a:srgbClr val="FF0000"/>
                </a:solidFill>
              </a:rPr>
              <a:t>EXTREMELY</a:t>
            </a:r>
            <a:r>
              <a:rPr lang="en-US" sz="2400" dirty="0" smtClean="0"/>
              <a:t> difficult to see- very few people have seen</a:t>
            </a:r>
          </a:p>
          <a:p>
            <a:endParaRPr lang="en-US" sz="2400" dirty="0"/>
          </a:p>
          <a:p>
            <a:r>
              <a:rPr lang="en-US" sz="2400" dirty="0" err="1" smtClean="0"/>
              <a:t>Gegenschein</a:t>
            </a:r>
            <a:r>
              <a:rPr lang="en-US" sz="2400" dirty="0" smtClean="0"/>
              <a:t> due to enhanced reflection at low phase angles</a:t>
            </a:r>
          </a:p>
          <a:p>
            <a:r>
              <a:rPr lang="en-US" sz="2400" dirty="0"/>
              <a:t> </a:t>
            </a:r>
            <a:r>
              <a:rPr lang="en-US" sz="2400" dirty="0" smtClean="0"/>
              <a:t>   (opposition spike)   -  Same reason why full moon is much brighter</a:t>
            </a:r>
          </a:p>
          <a:p>
            <a:r>
              <a:rPr lang="en-US" sz="2400" dirty="0"/>
              <a:t> </a:t>
            </a:r>
            <a:r>
              <a:rPr lang="en-US" sz="2400" dirty="0" smtClean="0"/>
              <a:t>   than moon a day before or after full</a:t>
            </a:r>
          </a:p>
          <a:p>
            <a:endParaRPr lang="en-US" sz="2400" dirty="0"/>
          </a:p>
          <a:p>
            <a:r>
              <a:rPr lang="en-US" sz="2400" dirty="0" smtClean="0"/>
              <a:t>Connecting the “zodiacal light” and the </a:t>
            </a:r>
            <a:r>
              <a:rPr lang="en-US" sz="2400" dirty="0" err="1" smtClean="0"/>
              <a:t>gegenschein</a:t>
            </a:r>
            <a:r>
              <a:rPr lang="en-US" sz="2400" dirty="0" smtClean="0"/>
              <a:t> is an even fainter strip of light sometimes called the “zodiacal bridge”- this</a:t>
            </a:r>
          </a:p>
          <a:p>
            <a:r>
              <a:rPr lang="en-US" sz="2400" dirty="0" smtClean="0"/>
              <a:t>is even harder to see than the </a:t>
            </a:r>
            <a:r>
              <a:rPr lang="en-US" sz="2400" dirty="0" err="1" smtClean="0"/>
              <a:t>gegenschein</a:t>
            </a:r>
            <a:r>
              <a:rPr lang="en-US" sz="2400" dirty="0" smtClean="0"/>
              <a:t>!!</a:t>
            </a:r>
            <a:endParaRPr lang="en-US" sz="2400" dirty="0"/>
          </a:p>
        </p:txBody>
      </p:sp>
    </p:spTree>
    <p:extLst>
      <p:ext uri="{BB962C8B-B14F-4D97-AF65-F5344CB8AC3E}">
        <p14:creationId xmlns:p14="http://schemas.microsoft.com/office/powerpoint/2010/main" val="2465612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315200" cy="5078313"/>
          </a:xfrm>
          <a:prstGeom prst="rect">
            <a:avLst/>
          </a:prstGeom>
          <a:noFill/>
        </p:spPr>
        <p:txBody>
          <a:bodyPr wrap="square" rtlCol="0">
            <a:spAutoFit/>
          </a:bodyPr>
          <a:lstStyle/>
          <a:p>
            <a:r>
              <a:rPr lang="en-US" dirty="0" smtClean="0"/>
              <a:t>The next slide shows the definition of “phase angle”.  It is the angle between the sunlight that hits an object and the light that we see reflected from the object.  For example, the full moon, which is almost exactly opposite the Sun in the sky, would have a phase angle near 0 degrees.  The point in the sky exactly opposite the sky is called the anti-solar direction or the opposition point and would have a phase angle of exactly zero degrees.</a:t>
            </a:r>
          </a:p>
          <a:p>
            <a:endParaRPr lang="en-US" dirty="0"/>
          </a:p>
          <a:p>
            <a:r>
              <a:rPr lang="en-US" dirty="0" smtClean="0"/>
              <a:t>Due to the properties of rocky surfaces , the brightness of objects seen at very low phase angle “spikes”, that is objects seen at very low phase angles are significantly brighter than the same object at slightly higher phase angle.</a:t>
            </a:r>
          </a:p>
          <a:p>
            <a:r>
              <a:rPr lang="en-US" dirty="0" smtClean="0"/>
              <a:t>(This is why the full moon is brighter than the moon a day before or after full)</a:t>
            </a:r>
          </a:p>
          <a:p>
            <a:endParaRPr lang="en-US" dirty="0"/>
          </a:p>
          <a:p>
            <a:r>
              <a:rPr lang="en-US" dirty="0" smtClean="0"/>
              <a:t>The </a:t>
            </a:r>
            <a:r>
              <a:rPr lang="en-US" dirty="0" err="1" smtClean="0"/>
              <a:t>gegenschein</a:t>
            </a:r>
            <a:r>
              <a:rPr lang="en-US" dirty="0" smtClean="0"/>
              <a:t> occurs when we are looking at dust past the Earth, near the opposition point.   We see particles in this direction as a “bright” patch of the zodiacal dust cloud. </a:t>
            </a:r>
          </a:p>
          <a:p>
            <a:endParaRPr lang="en-US" dirty="0"/>
          </a:p>
          <a:p>
            <a:r>
              <a:rPr lang="en-US" dirty="0" smtClean="0"/>
              <a:t>Following the diagram are several images of the </a:t>
            </a:r>
            <a:r>
              <a:rPr lang="en-US" dirty="0" err="1" smtClean="0"/>
              <a:t>gegenschein</a:t>
            </a:r>
            <a:r>
              <a:rPr lang="en-US" dirty="0" smtClean="0"/>
              <a:t>.</a:t>
            </a:r>
            <a:endParaRPr lang="en-US" dirty="0"/>
          </a:p>
        </p:txBody>
      </p:sp>
    </p:spTree>
    <p:extLst>
      <p:ext uri="{BB962C8B-B14F-4D97-AF65-F5344CB8AC3E}">
        <p14:creationId xmlns:p14="http://schemas.microsoft.com/office/powerpoint/2010/main" val="2796453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24" y="152400"/>
            <a:ext cx="8392552" cy="6477000"/>
          </a:xfrm>
          <a:prstGeom prst="rect">
            <a:avLst/>
          </a:prstGeom>
        </p:spPr>
      </p:pic>
    </p:spTree>
    <p:extLst>
      <p:ext uri="{BB962C8B-B14F-4D97-AF65-F5344CB8AC3E}">
        <p14:creationId xmlns:p14="http://schemas.microsoft.com/office/powerpoint/2010/main" val="1469814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32273"/>
            <a:ext cx="7162800" cy="6050941"/>
          </a:xfrm>
          <a:prstGeom prst="rect">
            <a:avLst/>
          </a:prstGeom>
        </p:spPr>
      </p:pic>
    </p:spTree>
    <p:extLst>
      <p:ext uri="{BB962C8B-B14F-4D97-AF65-F5344CB8AC3E}">
        <p14:creationId xmlns:p14="http://schemas.microsoft.com/office/powerpoint/2010/main" val="887681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219200"/>
            <a:ext cx="5638800" cy="5410200"/>
          </a:xfrm>
          <a:prstGeom prst="rect">
            <a:avLst/>
          </a:prstGeom>
        </p:spPr>
      </p:pic>
      <p:sp>
        <p:nvSpPr>
          <p:cNvPr id="3" name="TextBox 2"/>
          <p:cNvSpPr txBox="1"/>
          <p:nvPr/>
        </p:nvSpPr>
        <p:spPr>
          <a:xfrm>
            <a:off x="381000" y="228600"/>
            <a:ext cx="8534400" cy="646331"/>
          </a:xfrm>
          <a:prstGeom prst="rect">
            <a:avLst/>
          </a:prstGeom>
          <a:noFill/>
        </p:spPr>
        <p:txBody>
          <a:bodyPr wrap="square" rtlCol="0">
            <a:spAutoFit/>
          </a:bodyPr>
          <a:lstStyle/>
          <a:p>
            <a:r>
              <a:rPr lang="en-US" dirty="0" err="1" smtClean="0"/>
              <a:t>Gegenschein</a:t>
            </a:r>
            <a:r>
              <a:rPr lang="en-US" dirty="0" smtClean="0"/>
              <a:t> taken with a “fisheye” lens from a southern observatory.  The Milky Way runs along the horizon in all directions.</a:t>
            </a:r>
            <a:endParaRPr lang="en-US" dirty="0"/>
          </a:p>
        </p:txBody>
      </p:sp>
    </p:spTree>
    <p:extLst>
      <p:ext uri="{BB962C8B-B14F-4D97-AF65-F5344CB8AC3E}">
        <p14:creationId xmlns:p14="http://schemas.microsoft.com/office/powerpoint/2010/main" val="2218535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0532"/>
            <a:ext cx="9144000" cy="2916936"/>
          </a:xfrm>
          <a:prstGeom prst="rect">
            <a:avLst/>
          </a:prstGeom>
        </p:spPr>
      </p:pic>
      <p:sp>
        <p:nvSpPr>
          <p:cNvPr id="3" name="TextBox 2"/>
          <p:cNvSpPr txBox="1"/>
          <p:nvPr/>
        </p:nvSpPr>
        <p:spPr>
          <a:xfrm>
            <a:off x="457200" y="381000"/>
            <a:ext cx="8153400" cy="1477328"/>
          </a:xfrm>
          <a:prstGeom prst="rect">
            <a:avLst/>
          </a:prstGeom>
          <a:noFill/>
        </p:spPr>
        <p:txBody>
          <a:bodyPr wrap="square" rtlCol="0">
            <a:spAutoFit/>
          </a:bodyPr>
          <a:lstStyle/>
          <a:p>
            <a:r>
              <a:rPr lang="en-US" dirty="0" smtClean="0"/>
              <a:t>WOW! One of the most impressive images of the sky I have ever seen.  This image, stitched together from a number of individual exposures over the course of a night,</a:t>
            </a:r>
          </a:p>
          <a:p>
            <a:r>
              <a:rPr lang="en-US" dirty="0"/>
              <a:t>s</a:t>
            </a:r>
            <a:r>
              <a:rPr lang="en-US" dirty="0" smtClean="0"/>
              <a:t>hows more than half of the ecliptic, due to Earths rotation in night. The ecliptic runs horizontally across the center of the image.  The </a:t>
            </a:r>
            <a:r>
              <a:rPr lang="en-US" dirty="0" err="1" smtClean="0"/>
              <a:t>gegenschein</a:t>
            </a:r>
            <a:r>
              <a:rPr lang="en-US" dirty="0" smtClean="0"/>
              <a:t> is in the very center of the image.  At the left and right we see the evening and morning zodiacal light.</a:t>
            </a:r>
            <a:endParaRPr lang="en-US" dirty="0"/>
          </a:p>
        </p:txBody>
      </p:sp>
    </p:spTree>
    <p:extLst>
      <p:ext uri="{BB962C8B-B14F-4D97-AF65-F5344CB8AC3E}">
        <p14:creationId xmlns:p14="http://schemas.microsoft.com/office/powerpoint/2010/main" val="326512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061" y="0"/>
            <a:ext cx="8801878" cy="6858000"/>
          </a:xfrm>
          <a:prstGeom prst="rect">
            <a:avLst/>
          </a:prstGeom>
        </p:spPr>
      </p:pic>
    </p:spTree>
    <p:extLst>
      <p:ext uri="{BB962C8B-B14F-4D97-AF65-F5344CB8AC3E}">
        <p14:creationId xmlns:p14="http://schemas.microsoft.com/office/powerpoint/2010/main" val="1266588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933" y="533401"/>
            <a:ext cx="8310867" cy="6019800"/>
          </a:xfrm>
        </p:spPr>
      </p:pic>
    </p:spTree>
    <p:extLst>
      <p:ext uri="{BB962C8B-B14F-4D97-AF65-F5344CB8AC3E}">
        <p14:creationId xmlns:p14="http://schemas.microsoft.com/office/powerpoint/2010/main" val="3905378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9921" y="457201"/>
            <a:ext cx="5719079" cy="5867400"/>
          </a:xfrm>
        </p:spPr>
      </p:pic>
    </p:spTree>
    <p:extLst>
      <p:ext uri="{BB962C8B-B14F-4D97-AF65-F5344CB8AC3E}">
        <p14:creationId xmlns:p14="http://schemas.microsoft.com/office/powerpoint/2010/main" val="260477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2932" y="1600200"/>
            <a:ext cx="6278136"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462" y="1219200"/>
            <a:ext cx="6323076" cy="4616958"/>
          </a:xfrm>
          <a:prstGeom prst="rect">
            <a:avLst/>
          </a:prstGeom>
        </p:spPr>
      </p:pic>
      <p:sp>
        <p:nvSpPr>
          <p:cNvPr id="3" name="TextBox 2"/>
          <p:cNvSpPr txBox="1"/>
          <p:nvPr/>
        </p:nvSpPr>
        <p:spPr>
          <a:xfrm>
            <a:off x="457200" y="304800"/>
            <a:ext cx="8305800" cy="1200329"/>
          </a:xfrm>
          <a:prstGeom prst="rect">
            <a:avLst/>
          </a:prstGeom>
          <a:noFill/>
        </p:spPr>
        <p:txBody>
          <a:bodyPr wrap="square" rtlCol="0">
            <a:spAutoFit/>
          </a:bodyPr>
          <a:lstStyle/>
          <a:p>
            <a:r>
              <a:rPr lang="en-US" dirty="0" smtClean="0"/>
              <a:t>The zodiac is a band of the celestial sphere on either side of the ecliptic. The Sun and planets appear to go around the sky in the zodiac band. (But of course we are ones moving around the Sun, the Sun doesn’t move around us!)</a:t>
            </a:r>
          </a:p>
          <a:p>
            <a:endParaRPr lang="en-US" dirty="0"/>
          </a:p>
        </p:txBody>
      </p:sp>
    </p:spTree>
    <p:extLst>
      <p:ext uri="{BB962C8B-B14F-4D97-AF65-F5344CB8AC3E}">
        <p14:creationId xmlns:p14="http://schemas.microsoft.com/office/powerpoint/2010/main" val="150769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1268"/>
            <a:ext cx="9144000" cy="4855464"/>
          </a:xfrm>
          <a:prstGeom prst="rect">
            <a:avLst/>
          </a:prstGeom>
        </p:spPr>
      </p:pic>
      <p:sp>
        <p:nvSpPr>
          <p:cNvPr id="3" name="TextBox 2"/>
          <p:cNvSpPr txBox="1"/>
          <p:nvPr/>
        </p:nvSpPr>
        <p:spPr>
          <a:xfrm>
            <a:off x="228600" y="228600"/>
            <a:ext cx="8763000" cy="646331"/>
          </a:xfrm>
          <a:prstGeom prst="rect">
            <a:avLst/>
          </a:prstGeom>
          <a:noFill/>
        </p:spPr>
        <p:txBody>
          <a:bodyPr wrap="square" rtlCol="0">
            <a:spAutoFit/>
          </a:bodyPr>
          <a:lstStyle/>
          <a:p>
            <a:r>
              <a:rPr lang="en-US" dirty="0" smtClean="0"/>
              <a:t>The entire celestial sphere (shown in equatorial coordinates) with the ecliptic shown.  The colored boxes show the extent of the 88 constellations that the sky is divided into.</a:t>
            </a:r>
            <a:endParaRPr lang="en-US" dirty="0"/>
          </a:p>
        </p:txBody>
      </p:sp>
    </p:spTree>
    <p:extLst>
      <p:ext uri="{BB962C8B-B14F-4D97-AF65-F5344CB8AC3E}">
        <p14:creationId xmlns:p14="http://schemas.microsoft.com/office/powerpoint/2010/main" val="2324153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5632311"/>
          </a:xfrm>
          <a:prstGeom prst="rect">
            <a:avLst/>
          </a:prstGeom>
          <a:noFill/>
        </p:spPr>
        <p:txBody>
          <a:bodyPr wrap="square" rtlCol="0">
            <a:spAutoFit/>
          </a:bodyPr>
          <a:lstStyle/>
          <a:p>
            <a:r>
              <a:rPr lang="en-US" sz="2400" dirty="0" smtClean="0"/>
              <a:t>The next slide is an artists conception of what you might see from a spacecraft orbiting one of the moons of Pluto. For this talk, the important feature is the cloud of dust reflecting sunlight extending to either side of the Sun.  The dust is actually in the shape of a pancake, with the Sun in the middle.  It looks like a line here as we are looking at the disk “edge on”.</a:t>
            </a:r>
          </a:p>
          <a:p>
            <a:endParaRPr lang="en-US" sz="2400" dirty="0"/>
          </a:p>
          <a:p>
            <a:r>
              <a:rPr lang="en-US" sz="2400" dirty="0" smtClean="0"/>
              <a:t>The dust disk lies in the ecliptic plane and is sometimes called the zodiacal dust cloud.</a:t>
            </a:r>
          </a:p>
          <a:p>
            <a:endParaRPr lang="en-US" sz="2400" dirty="0"/>
          </a:p>
          <a:p>
            <a:r>
              <a:rPr lang="en-US" sz="2400" dirty="0" smtClean="0"/>
              <a:t>Sunlight reflecting from the dust particles is called the zodiacal light (ZL).  The ZL is brightest near the Sun, but it is hard to see because of the Suns overpowering light.  To see the ZL from the Earth, we have to look when the Sun is down, but a good part of the zodiacal cloud is above the horizon.</a:t>
            </a:r>
            <a:endParaRPr lang="en-US" sz="2400" dirty="0"/>
          </a:p>
        </p:txBody>
      </p:sp>
    </p:spTree>
    <p:extLst>
      <p:ext uri="{BB962C8B-B14F-4D97-AF65-F5344CB8AC3E}">
        <p14:creationId xmlns:p14="http://schemas.microsoft.com/office/powerpoint/2010/main" val="520912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23" y="762000"/>
            <a:ext cx="8924856" cy="5410200"/>
          </a:xfrm>
          <a:prstGeom prst="rect">
            <a:avLst/>
          </a:prstGeom>
        </p:spPr>
      </p:pic>
    </p:spTree>
    <p:extLst>
      <p:ext uri="{BB962C8B-B14F-4D97-AF65-F5344CB8AC3E}">
        <p14:creationId xmlns:p14="http://schemas.microsoft.com/office/powerpoint/2010/main" val="1140537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1999</Words>
  <Application>Microsoft Office PowerPoint</Application>
  <PresentationFormat>On-screen Show (4:3)</PresentationFormat>
  <Paragraphs>133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Zodiacal Light and Gegenschein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Zodiacal Light</dc:title>
  <dc:creator>william romanishin</dc:creator>
  <cp:lastModifiedBy>william romanishin</cp:lastModifiedBy>
  <cp:revision>45</cp:revision>
  <dcterms:created xsi:type="dcterms:W3CDTF">2013-08-16T02:20:41Z</dcterms:created>
  <dcterms:modified xsi:type="dcterms:W3CDTF">2013-09-14T17:42:52Z</dcterms:modified>
</cp:coreProperties>
</file>