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88" r:id="rId5"/>
    <p:sldId id="287" r:id="rId6"/>
    <p:sldId id="261" r:id="rId7"/>
    <p:sldId id="259" r:id="rId8"/>
    <p:sldId id="258" r:id="rId9"/>
    <p:sldId id="272" r:id="rId10"/>
    <p:sldId id="266" r:id="rId11"/>
    <p:sldId id="260" r:id="rId12"/>
    <p:sldId id="271" r:id="rId13"/>
    <p:sldId id="267" r:id="rId14"/>
    <p:sldId id="283" r:id="rId15"/>
    <p:sldId id="274" r:id="rId16"/>
    <p:sldId id="265" r:id="rId17"/>
    <p:sldId id="281" r:id="rId18"/>
    <p:sldId id="291" r:id="rId19"/>
    <p:sldId id="290" r:id="rId20"/>
    <p:sldId id="276" r:id="rId21"/>
    <p:sldId id="284" r:id="rId22"/>
    <p:sldId id="279" r:id="rId23"/>
    <p:sldId id="280" r:id="rId24"/>
    <p:sldId id="285" r:id="rId25"/>
    <p:sldId id="275" r:id="rId26"/>
    <p:sldId id="292" r:id="rId27"/>
    <p:sldId id="296" r:id="rId28"/>
    <p:sldId id="286" r:id="rId29"/>
    <p:sldId id="293" r:id="rId30"/>
    <p:sldId id="277" r:id="rId31"/>
    <p:sldId id="294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1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3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0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9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4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5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7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4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2CBB5-7271-4F01-9B47-D07FDAED5C18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8AFE-225C-4CCB-916B-58DC437BC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5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828800"/>
          </a:xfrm>
        </p:spPr>
        <p:txBody>
          <a:bodyPr/>
          <a:lstStyle/>
          <a:p>
            <a:r>
              <a:rPr lang="en-US" dirty="0" smtClean="0"/>
              <a:t>Dancing with Jupiter- </a:t>
            </a:r>
            <a:r>
              <a:rPr lang="en-US" dirty="0" err="1" smtClean="0"/>
              <a:t>Hildas</a:t>
            </a:r>
            <a:r>
              <a:rPr lang="en-US" dirty="0" smtClean="0"/>
              <a:t> and Trojans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53361"/>
            <a:ext cx="7696200" cy="3505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Dr. Bill </a:t>
            </a:r>
            <a:r>
              <a:rPr lang="en-US" dirty="0" smtClean="0"/>
              <a:t>(Dr. William </a:t>
            </a:r>
            <a:r>
              <a:rPr lang="en-US" dirty="0" err="1" smtClean="0"/>
              <a:t>Romanishin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talk, along with astronomical calendars, university course materials, my free textbook on CCDs, and other junk can be found at my web site:</a:t>
            </a:r>
          </a:p>
          <a:p>
            <a:r>
              <a:rPr lang="en-US" sz="4000" dirty="0">
                <a:solidFill>
                  <a:srgbClr val="33FC24"/>
                </a:solidFill>
              </a:rPr>
              <a:t>h</a:t>
            </a:r>
            <a:r>
              <a:rPr lang="en-US" sz="4000" dirty="0" smtClean="0">
                <a:solidFill>
                  <a:srgbClr val="33FC24"/>
                </a:solidFill>
              </a:rPr>
              <a:t>ildaandtrojanasteroids.net</a:t>
            </a:r>
            <a:endParaRPr lang="en-US" sz="4000" dirty="0">
              <a:solidFill>
                <a:srgbClr val="33FC2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362199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OkieTex</a:t>
            </a:r>
            <a:r>
              <a:rPr lang="en-US" sz="2400" dirty="0" smtClean="0"/>
              <a:t> Star Party 4 October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99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371600"/>
            <a:ext cx="7622807" cy="4846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3" y="1371600"/>
            <a:ext cx="7622807" cy="5303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232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Keplers</a:t>
            </a:r>
            <a:r>
              <a:rPr lang="en-US" sz="3200" dirty="0" smtClean="0"/>
              <a:t>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Law- The Diagram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t = equal time intervals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A = equal “swept out” areas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84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61" y="1219200"/>
            <a:ext cx="6096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33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Keplers</a:t>
            </a:r>
            <a:r>
              <a:rPr lang="en-US" sz="3200" dirty="0" smtClean="0"/>
              <a:t>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Law – The Movie!  (rated G)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this example, blue ball is Sun- green dot is orbiting body</a:t>
            </a:r>
          </a:p>
          <a:p>
            <a:r>
              <a:rPr lang="en-US" sz="2400" dirty="0" smtClean="0"/>
              <a:t> 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p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is the </a:t>
            </a:r>
            <a:r>
              <a:rPr lang="en-US" sz="2400" dirty="0" smtClean="0">
                <a:solidFill>
                  <a:srgbClr val="FF0000"/>
                </a:solidFill>
              </a:rPr>
              <a:t>perihelion</a:t>
            </a:r>
            <a:r>
              <a:rPr lang="en-US" sz="2400" dirty="0" smtClean="0"/>
              <a:t> distance (closest to Sun)</a:t>
            </a:r>
          </a:p>
          <a:p>
            <a:r>
              <a:rPr lang="en-US" sz="2400" dirty="0" smtClean="0"/>
              <a:t> 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is the </a:t>
            </a:r>
            <a:r>
              <a:rPr lang="en-US" sz="2400" dirty="0" smtClean="0">
                <a:solidFill>
                  <a:srgbClr val="33FC24"/>
                </a:solidFill>
              </a:rPr>
              <a:t>aphelion</a:t>
            </a:r>
            <a:r>
              <a:rPr lang="en-US" sz="2400" dirty="0" smtClean="0"/>
              <a:t> distance (farthest from Sun)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5807" y="2414613"/>
            <a:ext cx="1752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Falling towards sun</a:t>
            </a:r>
          </a:p>
          <a:p>
            <a:r>
              <a:rPr lang="en-US" dirty="0" smtClean="0"/>
              <a:t>(upper half of </a:t>
            </a:r>
          </a:p>
          <a:p>
            <a:r>
              <a:rPr lang="en-US" dirty="0" smtClean="0"/>
              <a:t>diagram) </a:t>
            </a:r>
          </a:p>
          <a:p>
            <a:r>
              <a:rPr lang="en-US" sz="2400" dirty="0" smtClean="0"/>
              <a:t>Speeds up</a:t>
            </a:r>
          </a:p>
          <a:p>
            <a:r>
              <a:rPr lang="en-US" dirty="0" smtClean="0"/>
              <a:t>---------------------</a:t>
            </a:r>
          </a:p>
          <a:p>
            <a:r>
              <a:rPr lang="en-US" sz="2400" dirty="0" smtClean="0"/>
              <a:t>“Coasting uphill” away from Sun – </a:t>
            </a:r>
          </a:p>
          <a:p>
            <a:r>
              <a:rPr lang="en-US" sz="2400" dirty="0" smtClean="0"/>
              <a:t>Slows down</a:t>
            </a:r>
          </a:p>
          <a:p>
            <a:r>
              <a:rPr lang="en-US" dirty="0" smtClean="0"/>
              <a:t>(bottom half of diagram)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88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48806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85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Kepler’s</a:t>
            </a:r>
            <a:r>
              <a:rPr lang="en-US" sz="3600" dirty="0" smtClean="0"/>
              <a:t>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Law- the Nerdy Cartoon</a:t>
            </a:r>
          </a:p>
        </p:txBody>
      </p:sp>
    </p:spTree>
    <p:extLst>
      <p:ext uri="{BB962C8B-B14F-4D97-AF65-F5344CB8AC3E}">
        <p14:creationId xmlns:p14="http://schemas.microsoft.com/office/powerpoint/2010/main" val="40822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" y="1676400"/>
            <a:ext cx="8935295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465" y="501133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A,B,C,D: examples of bound orbits</a:t>
            </a:r>
          </a:p>
          <a:p>
            <a:r>
              <a:rPr lang="en-US" sz="2400" dirty="0" smtClean="0"/>
              <a:t>E,F,G: examples of unbound orbits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92719" y="508507"/>
            <a:ext cx="415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Ballistic </a:t>
            </a:r>
            <a:r>
              <a:rPr lang="en-US" sz="2400" dirty="0" err="1" smtClean="0"/>
              <a:t>missle</a:t>
            </a:r>
            <a:r>
              <a:rPr lang="en-US" sz="2400" dirty="0" smtClean="0"/>
              <a:t> trajectory an example of an elliptical orbit. Earth center = one focal point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79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Mechanics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Study of orbits (shape, size, period, speed) and how to change 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from one orbit to another </a:t>
            </a:r>
          </a:p>
          <a:p>
            <a:endParaRPr lang="en-US" sz="2400" dirty="0"/>
          </a:p>
          <a:p>
            <a:r>
              <a:rPr lang="en-US" sz="2400" dirty="0" smtClean="0"/>
              <a:t>Uses mathematical description of Gravity (Newton) and Laws of Motion (Newton)</a:t>
            </a:r>
          </a:p>
          <a:p>
            <a:endParaRPr lang="en-US" sz="2400" dirty="0"/>
          </a:p>
          <a:p>
            <a:r>
              <a:rPr lang="en-US" sz="2400" dirty="0" smtClean="0"/>
              <a:t>Modern techniques use </a:t>
            </a:r>
            <a:r>
              <a:rPr lang="en-US" sz="2400" dirty="0" smtClean="0">
                <a:solidFill>
                  <a:schemeClr val="accent2"/>
                </a:solidFill>
              </a:rPr>
              <a:t>Conservation of Energy </a:t>
            </a:r>
            <a:r>
              <a:rPr lang="en-US" sz="2400" dirty="0" smtClean="0"/>
              <a:t>idea</a:t>
            </a:r>
          </a:p>
          <a:p>
            <a:r>
              <a:rPr lang="en-US" sz="2400" dirty="0" smtClean="0"/>
              <a:t>2 types of energy: kinetic energy (KE) = energy of motion and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otential energy (PE) = energy of position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B0F0"/>
                </a:solidFill>
              </a:rPr>
              <a:t>In orbital mechanics, “common sense” often leads us to wrong answers!</a:t>
            </a:r>
            <a:endParaRPr lang="en-US" sz="2400" dirty="0">
              <a:solidFill>
                <a:srgbClr val="00B0F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41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44"/>
            <a:ext cx="9144000" cy="6541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orbits with same </a:t>
            </a:r>
            <a:r>
              <a:rPr lang="en-US" sz="2400" dirty="0" err="1" smtClean="0"/>
              <a:t>semimajor</a:t>
            </a:r>
            <a:r>
              <a:rPr lang="en-US" sz="2400" dirty="0" smtClean="0"/>
              <a:t> axis (a) and same period (P)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86865" y="117901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Circular orbit would have constant speed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86865" y="5181600"/>
            <a:ext cx="439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Elliptical orbit would have variable speed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86865" y="5105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86832" y="685800"/>
            <a:ext cx="0" cy="263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74320"/>
            <a:ext cx="8915400" cy="59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74320"/>
            <a:ext cx="8915400" cy="5943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244340" y="1752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2200" y="4724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elliptical orbit , a=1.27 AU, P= 1.42 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Max. speed=33 km/sec, minimum= 21.5,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Average speed= 26.4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2394466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Fire rocket,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Increasing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Speed from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30 to 33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km/sec-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Object MUST </a:t>
            </a:r>
          </a:p>
          <a:p>
            <a:r>
              <a:rPr lang="en-US" dirty="0">
                <a:solidFill>
                  <a:srgbClr val="FFC000"/>
                </a:solidFill>
              </a:rPr>
              <a:t>m</a:t>
            </a:r>
            <a:r>
              <a:rPr lang="en-US" dirty="0" smtClean="0">
                <a:solidFill>
                  <a:srgbClr val="FFC000"/>
                </a:solidFill>
              </a:rPr>
              <a:t>ove to new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orbit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72200" y="44958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62200" y="12586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Circular orbit, a=1.0AU, P= 1.0 </a:t>
            </a:r>
            <a:r>
              <a:rPr lang="en-US" dirty="0" err="1" smtClean="0"/>
              <a:t>yr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speed= 30 km/sec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27432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Speed up to slow down!!</a:t>
            </a:r>
            <a:endParaRPr lang="en-US" sz="2800" dirty="0"/>
          </a:p>
        </p:txBody>
      </p:sp>
      <p:sp>
        <p:nvSpPr>
          <p:cNvPr id="20" name="Up Arrow 19"/>
          <p:cNvSpPr/>
          <p:nvPr/>
        </p:nvSpPr>
        <p:spPr>
          <a:xfrm>
            <a:off x="3456432" y="2651760"/>
            <a:ext cx="45719" cy="5486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 hidden="1"/>
          <p:cNvSpPr txBox="1"/>
          <p:nvPr/>
        </p:nvSpPr>
        <p:spPr>
          <a:xfrm>
            <a:off x="-1371600" y="15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Up Arrow 1"/>
          <p:cNvSpPr/>
          <p:nvPr/>
        </p:nvSpPr>
        <p:spPr>
          <a:xfrm>
            <a:off x="3456432" y="2468880"/>
            <a:ext cx="45719" cy="128016"/>
          </a:xfrm>
          <a:prstGeom prst="upArrow">
            <a:avLst/>
          </a:prstGeom>
          <a:solidFill>
            <a:srgbClr val="33FC24"/>
          </a:solidFill>
          <a:ln>
            <a:solidFill>
              <a:srgbClr val="33F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5" grpId="0"/>
      <p:bldP spid="2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74320"/>
            <a:ext cx="8915400" cy="637311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74320"/>
            <a:ext cx="8915400" cy="6373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295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Dashed line= original circular orbit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22098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 rocket </a:t>
            </a:r>
            <a:r>
              <a:rPr lang="en-US" dirty="0" smtClean="0">
                <a:solidFill>
                  <a:srgbClr val="33FC24"/>
                </a:solidFill>
              </a:rPr>
              <a:t>opposite to direction </a:t>
            </a:r>
            <a:r>
              <a:rPr lang="en-US" dirty="0" smtClean="0"/>
              <a:t>of </a:t>
            </a:r>
          </a:p>
          <a:p>
            <a:r>
              <a:rPr lang="en-US" dirty="0"/>
              <a:t>m</a:t>
            </a:r>
            <a:r>
              <a:rPr lang="en-US" dirty="0" smtClean="0"/>
              <a:t>otion (retrorocket)</a:t>
            </a:r>
          </a:p>
          <a:p>
            <a:r>
              <a:rPr lang="en-US" dirty="0" smtClean="0"/>
              <a:t>To change speed from 30 to 27 km/sec- object starts</a:t>
            </a:r>
          </a:p>
          <a:p>
            <a:r>
              <a:rPr lang="en-US" dirty="0"/>
              <a:t>t</a:t>
            </a:r>
            <a:r>
              <a:rPr lang="en-US" dirty="0" smtClean="0"/>
              <a:t>o fall towards Sun and speed up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4544568" y="2377440"/>
            <a:ext cx="45719" cy="8839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80560" y="2377440"/>
            <a:ext cx="45719" cy="274320"/>
          </a:xfrm>
          <a:prstGeom prst="downArrow">
            <a:avLst/>
          </a:prstGeom>
          <a:solidFill>
            <a:srgbClr val="33FC24"/>
          </a:solidFill>
          <a:ln>
            <a:solidFill>
              <a:srgbClr val="33F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FC2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75488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elliptical orbit has a= 0.84 AU  P=  0.77yr</a:t>
            </a:r>
          </a:p>
          <a:p>
            <a:r>
              <a:rPr lang="en-US" dirty="0" smtClean="0"/>
              <a:t>Maximum speed=   39.7 km/sec, minimum speed= 27</a:t>
            </a:r>
            <a:r>
              <a:rPr lang="en-US" dirty="0"/>
              <a:t> </a:t>
            </a:r>
            <a:r>
              <a:rPr lang="en-US" dirty="0" smtClean="0"/>
              <a:t>km/sec and average speed =  32.4 km/sec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934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43600" y="1480066"/>
            <a:ext cx="0" cy="729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80560" y="4563801"/>
            <a:ext cx="1199676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27432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Slow down to speed up!!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2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057400"/>
            <a:ext cx="58255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 all this science, I don’t understand</a:t>
            </a:r>
          </a:p>
          <a:p>
            <a:r>
              <a:rPr lang="en-US" sz="2800" dirty="0" smtClean="0"/>
              <a:t>Its just my job five days a week</a:t>
            </a:r>
          </a:p>
          <a:p>
            <a:r>
              <a:rPr lang="en-US" sz="2800" dirty="0" smtClean="0"/>
              <a:t>A rocket man, a rocket man</a:t>
            </a:r>
          </a:p>
          <a:p>
            <a:endParaRPr lang="en-US" sz="2800" dirty="0" smtClean="0"/>
          </a:p>
          <a:p>
            <a:r>
              <a:rPr lang="en-US" sz="2800" dirty="0" smtClean="0"/>
              <a:t>Elton John “Rocket Man”  (1972)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lyrics by Bernie </a:t>
            </a:r>
            <a:r>
              <a:rPr lang="en-US" sz="2800" dirty="0" err="1" smtClean="0"/>
              <a:t>Taupin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98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Hildas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7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Hildas</a:t>
            </a:r>
            <a:r>
              <a:rPr lang="en-US" sz="2400" dirty="0" smtClean="0"/>
              <a:t> are a set of several thousand known (and many more not yet found) “asteroids” with similar orbital properties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a special relationship to Jupiter’s orbit</a:t>
            </a:r>
          </a:p>
          <a:p>
            <a:endParaRPr lang="en-US" sz="2400" dirty="0"/>
          </a:p>
          <a:p>
            <a:r>
              <a:rPr lang="en-US" sz="2400" dirty="0" smtClean="0"/>
              <a:t>Named after the asteroid  (153) Hilda, discovered in 1875 by Johann </a:t>
            </a:r>
            <a:r>
              <a:rPr lang="en-US" sz="2400" dirty="0" err="1" smtClean="0"/>
              <a:t>Palisa</a:t>
            </a:r>
            <a:r>
              <a:rPr lang="en-US" sz="2400" dirty="0" smtClean="0"/>
              <a:t>, an Austrian astronomer.   </a:t>
            </a:r>
          </a:p>
          <a:p>
            <a:endParaRPr lang="en-US" sz="2400" dirty="0"/>
          </a:p>
          <a:p>
            <a:r>
              <a:rPr lang="en-US" sz="2400" dirty="0" err="1" smtClean="0"/>
              <a:t>Palisa</a:t>
            </a:r>
            <a:r>
              <a:rPr lang="en-US" sz="2400" dirty="0" smtClean="0"/>
              <a:t> discovered more asteroids visually (using his eye and a telescope, as opposed to photography or CCD imaging) than any other astronomer (And I assume he will hold this distinction forever as no one discovers asteroids visually now!)</a:t>
            </a:r>
          </a:p>
          <a:p>
            <a:endParaRPr lang="en-US" sz="2400" dirty="0"/>
          </a:p>
          <a:p>
            <a:r>
              <a:rPr lang="en-US" sz="2400" dirty="0" smtClean="0"/>
              <a:t>Hilda was named for daughter of another Austrian astronomer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00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3" y="190904"/>
            <a:ext cx="8380953" cy="64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Resonance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objects are said to be in </a:t>
            </a:r>
            <a:r>
              <a:rPr lang="en-US" sz="2400" dirty="0" smtClean="0">
                <a:solidFill>
                  <a:srgbClr val="FF0000"/>
                </a:solidFill>
              </a:rPr>
              <a:t>orbital resonance </a:t>
            </a:r>
            <a:r>
              <a:rPr lang="en-US" sz="2400" dirty="0" smtClean="0"/>
              <a:t>when the ratio of their periods  or number of orbits in a given time is the ratio of 2 small integers</a:t>
            </a:r>
          </a:p>
          <a:p>
            <a:endParaRPr lang="en-US" sz="2400" dirty="0"/>
          </a:p>
          <a:p>
            <a:r>
              <a:rPr lang="en-US" sz="2400" dirty="0" smtClean="0"/>
              <a:t>e.g. if one object has a period of 5 years and another a period of 10 years, they are in a 2:1 resonance, as first orbits exactly 2 times for every 1 orbit of second object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Hildas</a:t>
            </a:r>
            <a:r>
              <a:rPr lang="en-US" sz="2400" dirty="0" smtClean="0"/>
              <a:t> have periods 2/3 that of Jupiter, so the </a:t>
            </a:r>
            <a:r>
              <a:rPr lang="en-US" sz="2400" dirty="0" err="1" smtClean="0"/>
              <a:t>Hildas</a:t>
            </a:r>
            <a:r>
              <a:rPr lang="en-US" sz="2400" dirty="0" smtClean="0"/>
              <a:t> are in a 3:2 resonance with Jupiter (orbit Sun 3 times to 2 for Jupiter)</a:t>
            </a:r>
          </a:p>
          <a:p>
            <a:endParaRPr lang="en-US" sz="2400" dirty="0"/>
          </a:p>
          <a:p>
            <a:r>
              <a:rPr lang="en-US" sz="2400" dirty="0" smtClean="0"/>
              <a:t>Period of Jupiter is 11.86 yrs.  Period of </a:t>
            </a:r>
            <a:r>
              <a:rPr lang="en-US" sz="2400" dirty="0" err="1" smtClean="0"/>
              <a:t>Hildas</a:t>
            </a:r>
            <a:r>
              <a:rPr lang="en-US" sz="2400" dirty="0" smtClean="0"/>
              <a:t> are (2/3)* 11.89=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7.91 years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95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400"/>
            <a:ext cx="5638800" cy="5638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589520" y="4122516"/>
            <a:ext cx="36576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949440" y="3172968"/>
            <a:ext cx="38100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6294"/>
            <a:ext cx="289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Solid </a:t>
            </a:r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 dot= Jupiter</a:t>
            </a:r>
          </a:p>
          <a:p>
            <a:endParaRPr lang="en-US" sz="2000" dirty="0" smtClean="0"/>
          </a:p>
          <a:p>
            <a:r>
              <a:rPr lang="en-US" sz="2000" dirty="0" smtClean="0"/>
              <a:t>Red CIRCLES = L3,L4,L5 </a:t>
            </a:r>
            <a:r>
              <a:rPr lang="en-US" sz="2000" dirty="0" err="1" smtClean="0">
                <a:solidFill>
                  <a:srgbClr val="FF0000"/>
                </a:solidFill>
              </a:rPr>
              <a:t>Lagrangian</a:t>
            </a:r>
            <a:r>
              <a:rPr lang="en-US" sz="2000" dirty="0" smtClean="0"/>
              <a:t> points 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33FC24"/>
                </a:solidFill>
              </a:rPr>
              <a:t>Green</a:t>
            </a:r>
            <a:r>
              <a:rPr lang="en-US" sz="2000" dirty="0" smtClean="0"/>
              <a:t> dot= Hilda</a:t>
            </a:r>
          </a:p>
          <a:p>
            <a:endParaRPr lang="en-US" sz="2000" dirty="0"/>
          </a:p>
          <a:p>
            <a:r>
              <a:rPr lang="en-US" sz="2000" dirty="0" smtClean="0"/>
              <a:t>Arrows mark initial positions</a:t>
            </a:r>
          </a:p>
          <a:p>
            <a:endParaRPr lang="en-US" sz="2000" dirty="0"/>
          </a:p>
          <a:p>
            <a:r>
              <a:rPr lang="en-US" sz="2000" dirty="0" smtClean="0"/>
              <a:t>Note that Hilda orbit significantly “out of round” (e ~ 0.2).  Note that Hilda can </a:t>
            </a:r>
            <a:r>
              <a:rPr lang="en-US" sz="2000" dirty="0" smtClean="0">
                <a:solidFill>
                  <a:srgbClr val="33FC24"/>
                </a:solidFill>
              </a:rPr>
              <a:t>ONLY</a:t>
            </a:r>
            <a:r>
              <a:rPr lang="en-US" sz="2000" dirty="0" smtClean="0"/>
              <a:t> pass Jupiter when Hilda is near perihelion in its orbit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61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5250"/>
            <a:ext cx="8572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Hildas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Hildas</a:t>
            </a:r>
            <a:r>
              <a:rPr lang="en-US" sz="2400" dirty="0" smtClean="0"/>
              <a:t> all have about same  Period (2/3 that of Jupiter)  </a:t>
            </a:r>
          </a:p>
          <a:p>
            <a:endParaRPr lang="en-US" sz="2400" dirty="0"/>
          </a:p>
          <a:p>
            <a:r>
              <a:rPr lang="en-US" sz="2400" dirty="0" smtClean="0"/>
              <a:t>Objects with a slightly different  periods would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be in resonance with Jupiter.  These objects would soon happen to get close to Jupiter and be scattered out of their orbits.</a:t>
            </a:r>
          </a:p>
          <a:p>
            <a:endParaRPr lang="en-US" sz="2400" dirty="0"/>
          </a:p>
          <a:p>
            <a:r>
              <a:rPr lang="en-US" sz="2400" dirty="0" err="1" smtClean="0"/>
              <a:t>Hildas</a:t>
            </a:r>
            <a:r>
              <a:rPr lang="en-US" sz="2400" dirty="0" smtClean="0"/>
              <a:t> are in a </a:t>
            </a:r>
            <a:r>
              <a:rPr lang="en-US" sz="2400" dirty="0" smtClean="0">
                <a:solidFill>
                  <a:srgbClr val="FF0000"/>
                </a:solidFill>
              </a:rPr>
              <a:t>protective resonance</a:t>
            </a:r>
            <a:r>
              <a:rPr lang="en-US" sz="2400" dirty="0" smtClean="0"/>
              <a:t>.  They sometimes get near radius of Jupiter’s orbit, but the resonance ensures that Jupiter is someplace else in its orbit at that time!!!</a:t>
            </a:r>
          </a:p>
          <a:p>
            <a:endParaRPr lang="en-US" sz="2400" dirty="0"/>
          </a:p>
          <a:p>
            <a:r>
              <a:rPr lang="en-US" sz="2400" dirty="0" err="1" smtClean="0"/>
              <a:t>Hildas</a:t>
            </a:r>
            <a:r>
              <a:rPr lang="en-US" sz="2400" dirty="0" smtClean="0"/>
              <a:t> are Survivors!!  Objects with </a:t>
            </a:r>
            <a:r>
              <a:rPr lang="en-US" sz="2400" dirty="0" smtClean="0"/>
              <a:t>periods a little shorter or longer</a:t>
            </a:r>
            <a:r>
              <a:rPr lang="en-US" sz="2400" dirty="0" smtClean="0"/>
              <a:t> </a:t>
            </a:r>
            <a:r>
              <a:rPr lang="en-US" sz="2400" dirty="0" smtClean="0"/>
              <a:t>have long </a:t>
            </a:r>
            <a:r>
              <a:rPr lang="en-US" sz="2400" dirty="0" smtClean="0"/>
              <a:t>ago been </a:t>
            </a:r>
            <a:r>
              <a:rPr lang="en-US" sz="2400" dirty="0" smtClean="0"/>
              <a:t>eliminated from solar system</a:t>
            </a:r>
            <a:r>
              <a:rPr lang="en-US" sz="2400" dirty="0" smtClean="0"/>
              <a:t>!! (that’s why there are </a:t>
            </a:r>
            <a:r>
              <a:rPr lang="en-US" sz="2400" dirty="0" smtClean="0"/>
              <a:t>essentially no asteroids with a </a:t>
            </a:r>
            <a:r>
              <a:rPr lang="en-US" sz="2400" dirty="0" smtClean="0"/>
              <a:t> values between 3.6 and 3.9 AU  and between 4 and 5 AU)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5270155" cy="4200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696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Trojans and </a:t>
            </a:r>
            <a:r>
              <a:rPr lang="en-US" sz="2800" dirty="0" err="1" smtClean="0"/>
              <a:t>Lagrangian</a:t>
            </a:r>
            <a:r>
              <a:rPr lang="en-US" sz="2800" dirty="0" smtClean="0"/>
              <a:t> points</a:t>
            </a:r>
          </a:p>
          <a:p>
            <a:endParaRPr lang="en-US" sz="2400" dirty="0" smtClean="0"/>
          </a:p>
          <a:p>
            <a:r>
              <a:rPr lang="en-US" sz="2400" dirty="0" smtClean="0"/>
              <a:t>Only 5 points where a low mass body can “co-rotate”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(have same orbital period or be in 1:1 resonance) </a:t>
            </a:r>
            <a:r>
              <a:rPr lang="en-US" sz="2400" dirty="0" smtClean="0"/>
              <a:t>with</a:t>
            </a:r>
            <a:r>
              <a:rPr lang="en-US" sz="2400" dirty="0" smtClean="0"/>
              <a:t> </a:t>
            </a:r>
            <a:r>
              <a:rPr lang="en-US" sz="2400" dirty="0" smtClean="0"/>
              <a:t>a much more massive body orbiting Sun</a:t>
            </a:r>
          </a:p>
        </p:txBody>
      </p:sp>
    </p:spTree>
    <p:extLst>
      <p:ext uri="{BB962C8B-B14F-4D97-AF65-F5344CB8AC3E}">
        <p14:creationId xmlns:p14="http://schemas.microsoft.com/office/powerpoint/2010/main" val="17849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3" y="0"/>
            <a:ext cx="7810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Jovian Trojans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L4 and L5 “points” are stable.  (Actually, there is a region around the L4 and L5 points in which objects can move around and stay – on average- at the same period as the  massive object orbiting the Sun)</a:t>
            </a:r>
          </a:p>
          <a:p>
            <a:endParaRPr lang="en-US" sz="2400" dirty="0"/>
          </a:p>
          <a:p>
            <a:r>
              <a:rPr lang="en-US" sz="2400" dirty="0" smtClean="0"/>
              <a:t>Objects near the L4 and L5 points of the Jupiter-Sun system are in 1:1 resonance with Jupiter</a:t>
            </a:r>
          </a:p>
          <a:p>
            <a:endParaRPr lang="en-US" sz="2400" dirty="0"/>
          </a:p>
          <a:p>
            <a:r>
              <a:rPr lang="en-US" sz="2400" dirty="0" smtClean="0"/>
              <a:t>Thus, the Trojans “mill around” in two clouds (centered at L4 and L5 points), but never get very close to Jupiter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8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57250"/>
            <a:ext cx="7239000" cy="542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Blue= Trojans ; red &amp; green= </a:t>
            </a:r>
            <a:r>
              <a:rPr lang="en-US" sz="2400" dirty="0" err="1" smtClean="0"/>
              <a:t>Hildas</a:t>
            </a:r>
            <a:r>
              <a:rPr lang="en-US" sz="2400" dirty="0" smtClean="0"/>
              <a:t> ; green= “clump” at apex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9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 of </a:t>
            </a:r>
            <a:r>
              <a:rPr lang="en-US" sz="3200" dirty="0" err="1" smtClean="0"/>
              <a:t>Hildas</a:t>
            </a:r>
            <a:r>
              <a:rPr lang="en-US" sz="3200" dirty="0" smtClean="0"/>
              <a:t> and Trojans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118175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Did they form near their present orbits?</a:t>
            </a:r>
          </a:p>
          <a:p>
            <a:endParaRPr lang="en-US" sz="2400" dirty="0"/>
          </a:p>
          <a:p>
            <a:r>
              <a:rPr lang="en-US" sz="2400" dirty="0" smtClean="0"/>
              <a:t>Maybe not!!</a:t>
            </a:r>
          </a:p>
          <a:p>
            <a:endParaRPr lang="en-US" sz="2400" dirty="0"/>
          </a:p>
          <a:p>
            <a:r>
              <a:rPr lang="en-US" sz="2400" dirty="0" smtClean="0"/>
              <a:t>Nice Model of Giant Planets and outer solar system minor bodies:  Giant planets started in much more compact configuration, then they moved into a resonance which</a:t>
            </a:r>
          </a:p>
          <a:p>
            <a:r>
              <a:rPr lang="en-US" sz="2400" dirty="0" smtClean="0"/>
              <a:t>“shook up” a disk of small bodies outside Giant planet region.   This idea can explain many features of the Kuiper Belt region.   Also, the Trojans and </a:t>
            </a:r>
            <a:r>
              <a:rPr lang="en-US" sz="2400" dirty="0" err="1" smtClean="0"/>
              <a:t>Hildas</a:t>
            </a:r>
            <a:r>
              <a:rPr lang="en-US" sz="2400" dirty="0" smtClean="0"/>
              <a:t> may have been</a:t>
            </a:r>
          </a:p>
          <a:p>
            <a:r>
              <a:rPr lang="en-US" sz="2400" dirty="0" smtClean="0"/>
              <a:t>“implanted” into inner solar system by this event.</a:t>
            </a:r>
          </a:p>
          <a:p>
            <a:endParaRPr lang="en-US" sz="2400" dirty="0"/>
          </a:p>
          <a:p>
            <a:r>
              <a:rPr lang="en-US" sz="2400" dirty="0" smtClean="0"/>
              <a:t>Hilda and Trojans may be more like Kuiper Belt Objects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(lots of ice) compared with rocky asteroids in main belt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1922"/>
            <a:ext cx="7924800" cy="56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13292"/>
            <a:ext cx="7910763" cy="250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7910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Main idea of Nice Model: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Initially compact Giant Planet configuration  destabilized 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y migration and Jupiter/Saturn resonance.  This cause violent motions of Giant Planets which cause trillions of icy bodies</a:t>
            </a:r>
          </a:p>
          <a:p>
            <a:r>
              <a:rPr lang="en-US" sz="2400" dirty="0" smtClean="0"/>
              <a:t>In outer solar system to fly all over the place!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1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this scenario, the region between main belt and Jupiter would have been filled with many, many objects at all </a:t>
            </a:r>
            <a:r>
              <a:rPr lang="en-US" sz="2400" dirty="0" err="1" smtClean="0"/>
              <a:t>semimajor</a:t>
            </a:r>
            <a:r>
              <a:rPr lang="en-US" sz="2400" dirty="0" smtClean="0"/>
              <a:t> axes.</a:t>
            </a:r>
          </a:p>
          <a:p>
            <a:endParaRPr lang="en-US" sz="2400" dirty="0"/>
          </a:p>
          <a:p>
            <a:r>
              <a:rPr lang="en-US" sz="2400" dirty="0"/>
              <a:t>D</a:t>
            </a:r>
            <a:r>
              <a:rPr lang="en-US" sz="2400" dirty="0" smtClean="0"/>
              <a:t>ue to interactions with Jupiter, most of these bodies have been destroyed (impacted Jupiter) or flung out of Solar System or into Sun.</a:t>
            </a:r>
          </a:p>
          <a:p>
            <a:endParaRPr lang="en-US" sz="2400" dirty="0"/>
          </a:p>
          <a:p>
            <a:r>
              <a:rPr lang="en-US" sz="2400" dirty="0" smtClean="0"/>
              <a:t>HOWEVER, due to their being in protected resonances, the </a:t>
            </a:r>
            <a:r>
              <a:rPr lang="en-US" sz="2400" dirty="0" err="1" smtClean="0"/>
              <a:t>Hildas</a:t>
            </a:r>
            <a:r>
              <a:rPr lang="en-US" sz="2400" dirty="0" smtClean="0"/>
              <a:t> and Trojans survive!</a:t>
            </a:r>
          </a:p>
          <a:p>
            <a:endParaRPr lang="en-US" sz="2400" dirty="0"/>
          </a:p>
          <a:p>
            <a:r>
              <a:rPr lang="en-US" sz="2400" dirty="0" err="1" smtClean="0"/>
              <a:t>Hildas</a:t>
            </a:r>
            <a:r>
              <a:rPr lang="en-US" sz="2400" dirty="0" smtClean="0"/>
              <a:t> and Trojans are Survivors!!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8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3568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 what are </a:t>
            </a:r>
            <a:r>
              <a:rPr lang="en-US" sz="2400" dirty="0" err="1" smtClean="0"/>
              <a:t>Hildas</a:t>
            </a:r>
            <a:r>
              <a:rPr lang="en-US" sz="2400" dirty="0" smtClean="0"/>
              <a:t> and Trojans made of?  Mostly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ices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ike Kuiper Belt Objects?  Or mostly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rock</a:t>
            </a:r>
            <a:r>
              <a:rPr lang="en-US" sz="2400" dirty="0" smtClean="0"/>
              <a:t>, like Main Belt asteroids?</a:t>
            </a:r>
          </a:p>
          <a:p>
            <a:endParaRPr lang="en-US" sz="2400" dirty="0"/>
          </a:p>
          <a:p>
            <a:r>
              <a:rPr lang="en-US" sz="2400" dirty="0" smtClean="0"/>
              <a:t>We don’t know! </a:t>
            </a:r>
          </a:p>
          <a:p>
            <a:endParaRPr lang="en-US" sz="2400" dirty="0"/>
          </a:p>
          <a:p>
            <a:r>
              <a:rPr lang="en-US" sz="2400" dirty="0" smtClean="0"/>
              <a:t>May well be things that look like “partially burnt out comets”.  </a:t>
            </a:r>
          </a:p>
          <a:p>
            <a:r>
              <a:rPr lang="en-US" sz="2400" dirty="0" smtClean="0"/>
              <a:t>That is,  an icy core surrounded by an insulating mantle of dust </a:t>
            </a:r>
          </a:p>
          <a:p>
            <a:r>
              <a:rPr lang="en-US" sz="2400" dirty="0" smtClean="0"/>
              <a:t>and rock!</a:t>
            </a:r>
          </a:p>
          <a:p>
            <a:endParaRPr lang="en-US" sz="2400" dirty="0"/>
          </a:p>
          <a:p>
            <a:r>
              <a:rPr lang="en-US" sz="2400" dirty="0" smtClean="0"/>
              <a:t>Stay tuned!!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35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orbit?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Path of two bodies in space determined by their gravitational attraction and their initial velocities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/>
              <a:t>: If gravity is pulling bodies towards each other, why don’t bodies always just crash into each other?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 smtClean="0"/>
              <a:t>: Orbit is a </a:t>
            </a:r>
            <a:r>
              <a:rPr lang="en-US" sz="2400" dirty="0" smtClean="0">
                <a:solidFill>
                  <a:srgbClr val="FF0000"/>
                </a:solidFill>
              </a:rPr>
              <a:t>balance</a:t>
            </a:r>
            <a:r>
              <a:rPr lang="en-US" sz="2400" dirty="0" smtClean="0"/>
              <a:t> between gravity (which tries to pull objects together) and object’s velocities (or more technically, their momenta) which works  (almost always) to separate the bodies</a:t>
            </a:r>
          </a:p>
          <a:p>
            <a:endParaRPr lang="en-US" sz="2400" dirty="0"/>
          </a:p>
          <a:p>
            <a:r>
              <a:rPr lang="en-US" sz="2400" dirty="0" smtClean="0"/>
              <a:t>Simplest orbit is a circular orbit of a low mass object around a much more massive object (like Earth around Sun, or satellite around Earth):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2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4" idx="1"/>
          </p:cNvCxnSpPr>
          <p:nvPr/>
        </p:nvCxnSpPr>
        <p:spPr>
          <a:xfrm>
            <a:off x="4846320" y="1965960"/>
            <a:ext cx="43434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977696"/>
            <a:ext cx="8046720" cy="588030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800599" y="2011680"/>
            <a:ext cx="9144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846320" y="1920240"/>
            <a:ext cx="640080" cy="91440"/>
          </a:xfrm>
          <a:prstGeom prst="rightArrow">
            <a:avLst/>
          </a:prstGeom>
          <a:solidFill>
            <a:srgbClr val="33FC24"/>
          </a:solidFill>
          <a:ln>
            <a:solidFill>
              <a:srgbClr val="33F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FC24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2940000" flipH="1">
            <a:off x="5982838" y="2580900"/>
            <a:ext cx="9144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940000">
            <a:off x="6344478" y="2895552"/>
            <a:ext cx="640080" cy="91440"/>
          </a:xfrm>
          <a:prstGeom prst="rightArrow">
            <a:avLst/>
          </a:prstGeom>
          <a:solidFill>
            <a:srgbClr val="33FC24"/>
          </a:solidFill>
          <a:ln>
            <a:solidFill>
              <a:srgbClr val="33F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FC2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3900" y="762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Motion of object if Sun’s gravity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disappeared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9400" y="1371600"/>
            <a:ext cx="244471" cy="54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40680" y="3917848"/>
            <a:ext cx="278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Pull of gravity of Sun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1380000" flipH="1" flipV="1">
            <a:off x="5669280" y="3200400"/>
            <a:ext cx="0" cy="1005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-9300000">
            <a:off x="4619212" y="2896004"/>
            <a:ext cx="1097280" cy="109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n 17"/>
          <p:cNvSpPr/>
          <p:nvPr/>
        </p:nvSpPr>
        <p:spPr>
          <a:xfrm>
            <a:off x="4533900" y="3703320"/>
            <a:ext cx="533398" cy="4398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66800" y="3917846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FC24"/>
                </a:solidFill>
              </a:rPr>
              <a:t>Green arrows mark direction of instantaneous velocity of object</a:t>
            </a:r>
            <a:endParaRPr lang="en-US" sz="2400" dirty="0">
              <a:solidFill>
                <a:srgbClr val="33FC2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048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Balance of  gravity and momentum keeps object in orbit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s it falls around Sun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52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3200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projectile is NOT being  powered around Earth, but is </a:t>
            </a:r>
            <a:r>
              <a:rPr lang="en-US" sz="2400" dirty="0" smtClean="0">
                <a:solidFill>
                  <a:srgbClr val="FF0000"/>
                </a:solidFill>
              </a:rPr>
              <a:t>coasting</a:t>
            </a:r>
            <a:r>
              <a:rPr lang="en-US" sz="2400" dirty="0" smtClean="0"/>
              <a:t>  from the initial velocity imparted by the gun. We say the projectile is in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free fall</a:t>
            </a:r>
            <a:r>
              <a:rPr lang="en-US" sz="2400" dirty="0" smtClean="0"/>
              <a:t>.  It is </a:t>
            </a:r>
            <a:r>
              <a:rPr lang="en-US" sz="2400" dirty="0" smtClean="0">
                <a:solidFill>
                  <a:srgbClr val="33FC24"/>
                </a:solidFill>
              </a:rPr>
              <a:t>falling</a:t>
            </a:r>
            <a:r>
              <a:rPr lang="en-US" sz="2400" dirty="0" smtClean="0"/>
              <a:t> around the Earth. (But in a circular orbit it doesn’t get any closer to Earth, even though it is falling!!)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2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8" y="1447800"/>
            <a:ext cx="9172898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400 years ago!!!!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37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1"/>
            <a:ext cx="9144000" cy="5902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4191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Sun is at one focal point of ellipse, NOT at center of ellipse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4191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Half of length of long axis is called </a:t>
            </a:r>
            <a:r>
              <a:rPr lang="en-US" sz="2400" dirty="0" err="1" smtClean="0"/>
              <a:t>semimajor</a:t>
            </a:r>
            <a:r>
              <a:rPr lang="en-US" sz="2400" dirty="0" smtClean="0"/>
              <a:t> axis  (a)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2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88" y="0"/>
            <a:ext cx="48430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838199"/>
            <a:ext cx="2743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Unlike circles, ellipses can have different shapes. </a:t>
            </a:r>
            <a:r>
              <a:rPr lang="en-US" sz="2400" dirty="0"/>
              <a:t>e</a:t>
            </a:r>
            <a:r>
              <a:rPr lang="en-US" sz="2400" dirty="0" smtClean="0"/>
              <a:t>.g. nearly circular or long and cigar-shaped.</a:t>
            </a:r>
          </a:p>
          <a:p>
            <a:endParaRPr lang="en-US" sz="2400" dirty="0"/>
          </a:p>
          <a:p>
            <a:r>
              <a:rPr lang="en-US" sz="2400" dirty="0" smtClean="0"/>
              <a:t>“Out of roundness” described by a number called the </a:t>
            </a:r>
            <a:r>
              <a:rPr lang="en-US" sz="2400" dirty="0" smtClean="0">
                <a:solidFill>
                  <a:srgbClr val="FF0000"/>
                </a:solidFill>
              </a:rPr>
              <a:t>eccentricity</a:t>
            </a:r>
            <a:r>
              <a:rPr lang="en-US" sz="2400" dirty="0" smtClean="0"/>
              <a:t> of the ellipse.  Always abbreviated as “e”</a:t>
            </a:r>
          </a:p>
          <a:p>
            <a:endParaRPr lang="en-US" sz="2400" dirty="0"/>
          </a:p>
          <a:p>
            <a:r>
              <a:rPr lang="en-US" sz="2400" dirty="0" smtClean="0"/>
              <a:t>(circle has e = 0 )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295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 = 0.43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3657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 = 0.06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55626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 = 0.71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2133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3 ellipses have same </a:t>
            </a:r>
            <a:r>
              <a:rPr lang="en-US" sz="2400" dirty="0" err="1" smtClean="0"/>
              <a:t>semimajor</a:t>
            </a:r>
            <a:r>
              <a:rPr lang="en-US" sz="2400" dirty="0" smtClean="0"/>
              <a:t> axis size (a)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32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1582</Words>
  <Application>Microsoft Office PowerPoint</Application>
  <PresentationFormat>On-screen Show (4:3)</PresentationFormat>
  <Paragraphs>176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Dancing with Jupiter- Hildas and Trojans</vt:lpstr>
      <vt:lpstr>PowerPoint Presentation</vt:lpstr>
      <vt:lpstr>PowerPoint Presentation</vt:lpstr>
      <vt:lpstr>What is an orbit?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Orbital Mechanics</vt:lpstr>
      <vt:lpstr>PowerPoint Presentation</vt:lpstr>
      <vt:lpstr>PowerPoint Presentation</vt:lpstr>
      <vt:lpstr>PowerPoint Presentation</vt:lpstr>
      <vt:lpstr>PowerPoint Presentation</vt:lpstr>
      <vt:lpstr>Hildas</vt:lpstr>
      <vt:lpstr>PowerPoint Presentation</vt:lpstr>
      <vt:lpstr>Orbital Resonance</vt:lpstr>
      <vt:lpstr>PowerPoint Presentation</vt:lpstr>
      <vt:lpstr>PowerPoint Presentation</vt:lpstr>
      <vt:lpstr>Hildas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Dancing with Jupiter- Hildas and Trojans</dc:title>
  <dc:creator>william romanishin</dc:creator>
  <cp:lastModifiedBy>william romanishin</cp:lastModifiedBy>
  <cp:revision>67</cp:revision>
  <dcterms:created xsi:type="dcterms:W3CDTF">2013-09-18T23:03:52Z</dcterms:created>
  <dcterms:modified xsi:type="dcterms:W3CDTF">2013-10-03T22:00:56Z</dcterms:modified>
</cp:coreProperties>
</file>