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57" r:id="rId4"/>
    <p:sldId id="258" r:id="rId5"/>
    <p:sldId id="260" r:id="rId6"/>
    <p:sldId id="261" r:id="rId7"/>
    <p:sldId id="262" r:id="rId8"/>
    <p:sldId id="286" r:id="rId9"/>
    <p:sldId id="289" r:id="rId10"/>
    <p:sldId id="264" r:id="rId11"/>
    <p:sldId id="265" r:id="rId12"/>
    <p:sldId id="266" r:id="rId13"/>
    <p:sldId id="267" r:id="rId14"/>
    <p:sldId id="268" r:id="rId15"/>
    <p:sldId id="269" r:id="rId16"/>
    <p:sldId id="270" r:id="rId17"/>
    <p:sldId id="283" r:id="rId18"/>
    <p:sldId id="284" r:id="rId19"/>
    <p:sldId id="271" r:id="rId20"/>
    <p:sldId id="291" r:id="rId21"/>
    <p:sldId id="292" r:id="rId22"/>
    <p:sldId id="272" r:id="rId23"/>
    <p:sldId id="273" r:id="rId24"/>
    <p:sldId id="275" r:id="rId25"/>
    <p:sldId id="288" r:id="rId26"/>
    <p:sldId id="290" r:id="rId27"/>
    <p:sldId id="277" r:id="rId28"/>
    <p:sldId id="278" r:id="rId29"/>
    <p:sldId id="279" r:id="rId30"/>
    <p:sldId id="285" r:id="rId31"/>
    <p:sldId id="280" r:id="rId32"/>
    <p:sldId id="281"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747" autoAdjust="0"/>
  </p:normalViewPr>
  <p:slideViewPr>
    <p:cSldViewPr>
      <p:cViewPr varScale="1">
        <p:scale>
          <a:sx n="90" d="100"/>
          <a:sy n="90" d="100"/>
        </p:scale>
        <p:origin x="-100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251E9-9A09-4723-81E3-106681CA61FA}" type="datetimeFigureOut">
              <a:rPr lang="en-US" smtClean="0"/>
              <a:t>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D9C08B-46BC-4FFB-9600-D9A088914A34}" type="slidenum">
              <a:rPr lang="en-US" smtClean="0"/>
              <a:t>‹#›</a:t>
            </a:fld>
            <a:endParaRPr lang="en-US"/>
          </a:p>
        </p:txBody>
      </p:sp>
    </p:spTree>
    <p:extLst>
      <p:ext uri="{BB962C8B-B14F-4D97-AF65-F5344CB8AC3E}">
        <p14:creationId xmlns:p14="http://schemas.microsoft.com/office/powerpoint/2010/main" val="118800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3F98CE-FD44-4188-BEA0-8034EF074696}"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33A-FA05-4D14-ACD5-2B83D3FC1B7B}" type="slidenum">
              <a:rPr lang="en-US" smtClean="0"/>
              <a:t>‹#›</a:t>
            </a:fld>
            <a:endParaRPr lang="en-US"/>
          </a:p>
        </p:txBody>
      </p:sp>
    </p:spTree>
    <p:extLst>
      <p:ext uri="{BB962C8B-B14F-4D97-AF65-F5344CB8AC3E}">
        <p14:creationId xmlns:p14="http://schemas.microsoft.com/office/powerpoint/2010/main" val="416484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F98CE-FD44-4188-BEA0-8034EF074696}"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33A-FA05-4D14-ACD5-2B83D3FC1B7B}" type="slidenum">
              <a:rPr lang="en-US" smtClean="0"/>
              <a:t>‹#›</a:t>
            </a:fld>
            <a:endParaRPr lang="en-US"/>
          </a:p>
        </p:txBody>
      </p:sp>
    </p:spTree>
    <p:extLst>
      <p:ext uri="{BB962C8B-B14F-4D97-AF65-F5344CB8AC3E}">
        <p14:creationId xmlns:p14="http://schemas.microsoft.com/office/powerpoint/2010/main" val="127742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F98CE-FD44-4188-BEA0-8034EF074696}"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33A-FA05-4D14-ACD5-2B83D3FC1B7B}" type="slidenum">
              <a:rPr lang="en-US" smtClean="0"/>
              <a:t>‹#›</a:t>
            </a:fld>
            <a:endParaRPr lang="en-US"/>
          </a:p>
        </p:txBody>
      </p:sp>
    </p:spTree>
    <p:extLst>
      <p:ext uri="{BB962C8B-B14F-4D97-AF65-F5344CB8AC3E}">
        <p14:creationId xmlns:p14="http://schemas.microsoft.com/office/powerpoint/2010/main" val="301142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F98CE-FD44-4188-BEA0-8034EF074696}"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33A-FA05-4D14-ACD5-2B83D3FC1B7B}" type="slidenum">
              <a:rPr lang="en-US" smtClean="0"/>
              <a:t>‹#›</a:t>
            </a:fld>
            <a:endParaRPr lang="en-US"/>
          </a:p>
        </p:txBody>
      </p:sp>
    </p:spTree>
    <p:extLst>
      <p:ext uri="{BB962C8B-B14F-4D97-AF65-F5344CB8AC3E}">
        <p14:creationId xmlns:p14="http://schemas.microsoft.com/office/powerpoint/2010/main" val="121898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F98CE-FD44-4188-BEA0-8034EF074696}"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33A-FA05-4D14-ACD5-2B83D3FC1B7B}" type="slidenum">
              <a:rPr lang="en-US" smtClean="0"/>
              <a:t>‹#›</a:t>
            </a:fld>
            <a:endParaRPr lang="en-US"/>
          </a:p>
        </p:txBody>
      </p:sp>
    </p:spTree>
    <p:extLst>
      <p:ext uri="{BB962C8B-B14F-4D97-AF65-F5344CB8AC3E}">
        <p14:creationId xmlns:p14="http://schemas.microsoft.com/office/powerpoint/2010/main" val="55646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3F98CE-FD44-4188-BEA0-8034EF074696}"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0A33A-FA05-4D14-ACD5-2B83D3FC1B7B}" type="slidenum">
              <a:rPr lang="en-US" smtClean="0"/>
              <a:t>‹#›</a:t>
            </a:fld>
            <a:endParaRPr lang="en-US"/>
          </a:p>
        </p:txBody>
      </p:sp>
    </p:spTree>
    <p:extLst>
      <p:ext uri="{BB962C8B-B14F-4D97-AF65-F5344CB8AC3E}">
        <p14:creationId xmlns:p14="http://schemas.microsoft.com/office/powerpoint/2010/main" val="61514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3F98CE-FD44-4188-BEA0-8034EF074696}" type="datetimeFigureOut">
              <a:rPr lang="en-US" smtClean="0"/>
              <a:t>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0A33A-FA05-4D14-ACD5-2B83D3FC1B7B}" type="slidenum">
              <a:rPr lang="en-US" smtClean="0"/>
              <a:t>‹#›</a:t>
            </a:fld>
            <a:endParaRPr lang="en-US"/>
          </a:p>
        </p:txBody>
      </p:sp>
    </p:spTree>
    <p:extLst>
      <p:ext uri="{BB962C8B-B14F-4D97-AF65-F5344CB8AC3E}">
        <p14:creationId xmlns:p14="http://schemas.microsoft.com/office/powerpoint/2010/main" val="293788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3F98CE-FD44-4188-BEA0-8034EF074696}" type="datetimeFigureOut">
              <a:rPr lang="en-US" smtClean="0"/>
              <a:t>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0A33A-FA05-4D14-ACD5-2B83D3FC1B7B}" type="slidenum">
              <a:rPr lang="en-US" smtClean="0"/>
              <a:t>‹#›</a:t>
            </a:fld>
            <a:endParaRPr lang="en-US"/>
          </a:p>
        </p:txBody>
      </p:sp>
    </p:spTree>
    <p:extLst>
      <p:ext uri="{BB962C8B-B14F-4D97-AF65-F5344CB8AC3E}">
        <p14:creationId xmlns:p14="http://schemas.microsoft.com/office/powerpoint/2010/main" val="70567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F98CE-FD44-4188-BEA0-8034EF074696}" type="datetimeFigureOut">
              <a:rPr lang="en-US" smtClean="0"/>
              <a:t>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0A33A-FA05-4D14-ACD5-2B83D3FC1B7B}" type="slidenum">
              <a:rPr lang="en-US" smtClean="0"/>
              <a:t>‹#›</a:t>
            </a:fld>
            <a:endParaRPr lang="en-US"/>
          </a:p>
        </p:txBody>
      </p:sp>
    </p:spTree>
    <p:extLst>
      <p:ext uri="{BB962C8B-B14F-4D97-AF65-F5344CB8AC3E}">
        <p14:creationId xmlns:p14="http://schemas.microsoft.com/office/powerpoint/2010/main" val="99759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F98CE-FD44-4188-BEA0-8034EF074696}"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0A33A-FA05-4D14-ACD5-2B83D3FC1B7B}" type="slidenum">
              <a:rPr lang="en-US" smtClean="0"/>
              <a:t>‹#›</a:t>
            </a:fld>
            <a:endParaRPr lang="en-US"/>
          </a:p>
        </p:txBody>
      </p:sp>
    </p:spTree>
    <p:extLst>
      <p:ext uri="{BB962C8B-B14F-4D97-AF65-F5344CB8AC3E}">
        <p14:creationId xmlns:p14="http://schemas.microsoft.com/office/powerpoint/2010/main" val="209980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F98CE-FD44-4188-BEA0-8034EF074696}"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0A33A-FA05-4D14-ACD5-2B83D3FC1B7B}" type="slidenum">
              <a:rPr lang="en-US" smtClean="0"/>
              <a:t>‹#›</a:t>
            </a:fld>
            <a:endParaRPr lang="en-US"/>
          </a:p>
        </p:txBody>
      </p:sp>
    </p:spTree>
    <p:extLst>
      <p:ext uri="{BB962C8B-B14F-4D97-AF65-F5344CB8AC3E}">
        <p14:creationId xmlns:p14="http://schemas.microsoft.com/office/powerpoint/2010/main" val="117877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F98CE-FD44-4188-BEA0-8034EF074696}" type="datetimeFigureOut">
              <a:rPr lang="en-US" smtClean="0"/>
              <a:t>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0A33A-FA05-4D14-ACD5-2B83D3FC1B7B}" type="slidenum">
              <a:rPr lang="en-US" smtClean="0"/>
              <a:t>‹#›</a:t>
            </a:fld>
            <a:endParaRPr lang="en-US"/>
          </a:p>
        </p:txBody>
      </p:sp>
    </p:spTree>
    <p:extLst>
      <p:ext uri="{BB962C8B-B14F-4D97-AF65-F5344CB8AC3E}">
        <p14:creationId xmlns:p14="http://schemas.microsoft.com/office/powerpoint/2010/main" val="42299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wromanishin@o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2438400"/>
          </a:xfrm>
        </p:spPr>
        <p:txBody>
          <a:bodyPr>
            <a:normAutofit/>
          </a:bodyPr>
          <a:lstStyle/>
          <a:p>
            <a:r>
              <a:rPr lang="en-US" dirty="0" smtClean="0"/>
              <a:t>OBAFGKM – huh?  Why not ABCDEFG or ABFGKMO?</a:t>
            </a:r>
            <a:endParaRPr lang="en-US" dirty="0"/>
          </a:p>
        </p:txBody>
      </p:sp>
      <p:sp>
        <p:nvSpPr>
          <p:cNvPr id="3" name="Subtitle 2"/>
          <p:cNvSpPr>
            <a:spLocks noGrp="1"/>
          </p:cNvSpPr>
          <p:nvPr>
            <p:ph type="subTitle" idx="1"/>
          </p:nvPr>
        </p:nvSpPr>
        <p:spPr>
          <a:xfrm>
            <a:off x="1295400" y="3124200"/>
            <a:ext cx="6477000" cy="2819400"/>
          </a:xfrm>
        </p:spPr>
        <p:txBody>
          <a:bodyPr>
            <a:normAutofit fontScale="92500"/>
          </a:bodyPr>
          <a:lstStyle/>
          <a:p>
            <a:r>
              <a:rPr lang="en-US" dirty="0" smtClean="0"/>
              <a:t>An introduction to the spectra of stars.</a:t>
            </a:r>
          </a:p>
          <a:p>
            <a:endParaRPr lang="en-US" dirty="0" smtClean="0"/>
          </a:p>
          <a:p>
            <a:r>
              <a:rPr lang="en-US" dirty="0" smtClean="0"/>
              <a:t>W. </a:t>
            </a:r>
            <a:r>
              <a:rPr lang="en-US" dirty="0" err="1" smtClean="0"/>
              <a:t>Romanishin</a:t>
            </a:r>
            <a:endParaRPr lang="en-US" dirty="0" smtClean="0"/>
          </a:p>
          <a:p>
            <a:r>
              <a:rPr lang="en-US" dirty="0" smtClean="0"/>
              <a:t> </a:t>
            </a:r>
          </a:p>
          <a:p>
            <a:r>
              <a:rPr lang="en-US" dirty="0" smtClean="0"/>
              <a:t>9 January 2015- OKC Astro Club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3446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1400"/>
            <a:ext cx="9144000" cy="3276600"/>
          </a:xfrm>
          <a:prstGeom prst="rect">
            <a:avLst/>
          </a:prstGeom>
        </p:spPr>
      </p:pic>
      <p:sp>
        <p:nvSpPr>
          <p:cNvPr id="3" name="TextBox 2"/>
          <p:cNvSpPr txBox="1"/>
          <p:nvPr/>
        </p:nvSpPr>
        <p:spPr>
          <a:xfrm>
            <a:off x="381000" y="457200"/>
            <a:ext cx="8686800" cy="3477875"/>
          </a:xfrm>
          <a:prstGeom prst="rect">
            <a:avLst/>
          </a:prstGeom>
          <a:noFill/>
        </p:spPr>
        <p:txBody>
          <a:bodyPr wrap="square" rtlCol="0">
            <a:spAutoFit/>
          </a:bodyPr>
          <a:lstStyle/>
          <a:p>
            <a:r>
              <a:rPr lang="en-US" sz="2000" dirty="0" smtClean="0"/>
              <a:t>All solids or dense gases emit radiation called </a:t>
            </a:r>
            <a:r>
              <a:rPr lang="en-US" sz="2000" dirty="0" smtClean="0">
                <a:solidFill>
                  <a:srgbClr val="FF0000"/>
                </a:solidFill>
              </a:rPr>
              <a:t>blackbody radiation</a:t>
            </a:r>
            <a:r>
              <a:rPr lang="en-US" sz="2000" dirty="0" smtClean="0"/>
              <a:t>. The peak </a:t>
            </a:r>
          </a:p>
          <a:p>
            <a:r>
              <a:rPr lang="en-US" sz="2000" dirty="0"/>
              <a:t>w</a:t>
            </a:r>
            <a:r>
              <a:rPr lang="en-US" sz="2000" dirty="0" smtClean="0"/>
              <a:t>avelength of the emission is related to the objects temperature.  The hotter the</a:t>
            </a:r>
          </a:p>
          <a:p>
            <a:r>
              <a:rPr lang="en-US" sz="2000" dirty="0" smtClean="0"/>
              <a:t>body, the shorter the wavelength of the radiation emitted.</a:t>
            </a:r>
          </a:p>
          <a:p>
            <a:endParaRPr lang="en-US" sz="2000" dirty="0"/>
          </a:p>
          <a:p>
            <a:r>
              <a:rPr lang="en-US" sz="2000" dirty="0" smtClean="0">
                <a:solidFill>
                  <a:srgbClr val="C00000"/>
                </a:solidFill>
              </a:rPr>
              <a:t>Yes, this includes you and me!  </a:t>
            </a:r>
            <a:r>
              <a:rPr lang="en-US" sz="2000" dirty="0" smtClean="0"/>
              <a:t>We have a body temperature of about 310 K</a:t>
            </a:r>
          </a:p>
          <a:p>
            <a:r>
              <a:rPr lang="en-US" sz="2000" dirty="0" smtClean="0"/>
              <a:t>(98.6F) and we emit radiation primarily in the thermal infrared (wavelength</a:t>
            </a:r>
          </a:p>
          <a:p>
            <a:r>
              <a:rPr lang="en-US" sz="2000" dirty="0" smtClean="0"/>
              <a:t>about 10 microns, about 20 times wavelength of visible light).  Of course none</a:t>
            </a:r>
          </a:p>
          <a:p>
            <a:r>
              <a:rPr lang="en-US" sz="2000" dirty="0"/>
              <a:t>o</a:t>
            </a:r>
            <a:r>
              <a:rPr lang="en-US" sz="2000" dirty="0" smtClean="0"/>
              <a:t>f us glow in the dark- at least not in visible wavelengths! (But if you could</a:t>
            </a:r>
          </a:p>
          <a:p>
            <a:r>
              <a:rPr lang="en-US" sz="2000" dirty="0" smtClean="0"/>
              <a:t>“see” at 10 microns we would “glow in the dark”!)   In everyday life we see things</a:t>
            </a:r>
          </a:p>
          <a:p>
            <a:r>
              <a:rPr lang="en-US" sz="2000" dirty="0"/>
              <a:t>b</a:t>
            </a:r>
            <a:r>
              <a:rPr lang="en-US" sz="2000" dirty="0" smtClean="0"/>
              <a:t>y the light they </a:t>
            </a:r>
            <a:r>
              <a:rPr lang="en-US" sz="2000" dirty="0" smtClean="0">
                <a:solidFill>
                  <a:srgbClr val="FF0000"/>
                </a:solidFill>
              </a:rPr>
              <a:t>reflect</a:t>
            </a:r>
            <a:r>
              <a:rPr lang="en-US" sz="2000" dirty="0" smtClean="0"/>
              <a:t> from hotter sources (Sun, light bulbs) rather than light they </a:t>
            </a:r>
            <a:r>
              <a:rPr lang="en-US" sz="2000" dirty="0" smtClean="0">
                <a:solidFill>
                  <a:srgbClr val="FF0000"/>
                </a:solidFill>
              </a:rPr>
              <a:t>emit</a:t>
            </a:r>
            <a:r>
              <a:rPr lang="en-US" sz="2000" dirty="0" smtClean="0"/>
              <a:t>.</a:t>
            </a:r>
            <a:endParaRPr lang="en-US" sz="2000" dirty="0"/>
          </a:p>
        </p:txBody>
      </p:sp>
    </p:spTree>
    <p:extLst>
      <p:ext uri="{BB962C8B-B14F-4D97-AF65-F5344CB8AC3E}">
        <p14:creationId xmlns:p14="http://schemas.microsoft.com/office/powerpoint/2010/main" val="762745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4683391"/>
          </a:xfrm>
          <a:prstGeom prst="rect">
            <a:avLst/>
          </a:prstGeom>
        </p:spPr>
      </p:pic>
      <p:sp>
        <p:nvSpPr>
          <p:cNvPr id="3" name="TextBox 2"/>
          <p:cNvSpPr txBox="1"/>
          <p:nvPr/>
        </p:nvSpPr>
        <p:spPr>
          <a:xfrm>
            <a:off x="609600" y="304800"/>
            <a:ext cx="7848600" cy="707886"/>
          </a:xfrm>
          <a:prstGeom prst="rect">
            <a:avLst/>
          </a:prstGeom>
          <a:noFill/>
        </p:spPr>
        <p:txBody>
          <a:bodyPr wrap="square" rtlCol="0">
            <a:spAutoFit/>
          </a:bodyPr>
          <a:lstStyle/>
          <a:p>
            <a:r>
              <a:rPr lang="en-US" sz="2000" dirty="0" smtClean="0"/>
              <a:t>Example of a more detailed spectrum of a star, showing the continuum</a:t>
            </a:r>
          </a:p>
          <a:p>
            <a:r>
              <a:rPr lang="en-US" sz="2000" dirty="0"/>
              <a:t>a</a:t>
            </a:r>
            <a:r>
              <a:rPr lang="en-US" sz="2000" dirty="0" smtClean="0"/>
              <a:t>nd some absorption lines (dark lines).</a:t>
            </a:r>
            <a:endParaRPr lang="en-US" sz="2000" dirty="0"/>
          </a:p>
        </p:txBody>
      </p:sp>
    </p:spTree>
    <p:extLst>
      <p:ext uri="{BB962C8B-B14F-4D97-AF65-F5344CB8AC3E}">
        <p14:creationId xmlns:p14="http://schemas.microsoft.com/office/powerpoint/2010/main" val="278993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877149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762000"/>
            <a:ext cx="8864600" cy="5318760"/>
          </a:xfrm>
          <a:prstGeom prst="rect">
            <a:avLst/>
          </a:prstGeom>
        </p:spPr>
      </p:pic>
    </p:spTree>
    <p:extLst>
      <p:ext uri="{BB962C8B-B14F-4D97-AF65-F5344CB8AC3E}">
        <p14:creationId xmlns:p14="http://schemas.microsoft.com/office/powerpoint/2010/main" val="1208065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123218" cy="4203095"/>
          </a:xfrm>
          <a:prstGeom prst="rect">
            <a:avLst/>
          </a:prstGeom>
        </p:spPr>
      </p:pic>
      <p:sp>
        <p:nvSpPr>
          <p:cNvPr id="3" name="TextBox 2"/>
          <p:cNvSpPr txBox="1"/>
          <p:nvPr/>
        </p:nvSpPr>
        <p:spPr>
          <a:xfrm>
            <a:off x="457200" y="533400"/>
            <a:ext cx="8305800" cy="923330"/>
          </a:xfrm>
          <a:prstGeom prst="rect">
            <a:avLst/>
          </a:prstGeom>
          <a:noFill/>
        </p:spPr>
        <p:txBody>
          <a:bodyPr wrap="square" rtlCol="0">
            <a:spAutoFit/>
          </a:bodyPr>
          <a:lstStyle/>
          <a:p>
            <a:r>
              <a:rPr lang="en-US" dirty="0" smtClean="0"/>
              <a:t>Simple cartoon model of a hydrogen atom.  The key point (from Quantum Mechanics) is that the electron can only orbit the nucleus in certain orbits each with a certain energy.  (Kind of like a ladder- you can stand on a step, but not between the steps.)</a:t>
            </a:r>
            <a:endParaRPr lang="en-US" dirty="0"/>
          </a:p>
        </p:txBody>
      </p:sp>
    </p:spTree>
    <p:extLst>
      <p:ext uri="{BB962C8B-B14F-4D97-AF65-F5344CB8AC3E}">
        <p14:creationId xmlns:p14="http://schemas.microsoft.com/office/powerpoint/2010/main" val="287286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423858"/>
          </a:xfrm>
          <a:prstGeom prst="rect">
            <a:avLst/>
          </a:prstGeom>
        </p:spPr>
      </p:pic>
      <p:sp>
        <p:nvSpPr>
          <p:cNvPr id="4" name="TextBox 3"/>
          <p:cNvSpPr txBox="1"/>
          <p:nvPr/>
        </p:nvSpPr>
        <p:spPr>
          <a:xfrm>
            <a:off x="457200" y="272534"/>
            <a:ext cx="8305800" cy="1200329"/>
          </a:xfrm>
          <a:prstGeom prst="rect">
            <a:avLst/>
          </a:prstGeom>
          <a:noFill/>
        </p:spPr>
        <p:txBody>
          <a:bodyPr wrap="square" rtlCol="0">
            <a:spAutoFit/>
          </a:bodyPr>
          <a:lstStyle/>
          <a:p>
            <a:r>
              <a:rPr lang="en-US" dirty="0" smtClean="0"/>
              <a:t>Hydrogen atom showing wavelengths of photons corresponding to jumps between </a:t>
            </a:r>
          </a:p>
          <a:p>
            <a:r>
              <a:rPr lang="en-US" dirty="0"/>
              <a:t>d</a:t>
            </a:r>
            <a:r>
              <a:rPr lang="en-US" dirty="0" smtClean="0"/>
              <a:t>ifferent energy levels.  For example, a jump from the n=2 to n=4 level involves a</a:t>
            </a:r>
          </a:p>
          <a:p>
            <a:r>
              <a:rPr lang="en-US" dirty="0"/>
              <a:t>p</a:t>
            </a:r>
            <a:r>
              <a:rPr lang="en-US" dirty="0" smtClean="0"/>
              <a:t>hoton of 486 nm wavelength.  This line, called “H-beta” is the most important</a:t>
            </a:r>
          </a:p>
          <a:p>
            <a:r>
              <a:rPr lang="en-US" dirty="0"/>
              <a:t>l</a:t>
            </a:r>
            <a:r>
              <a:rPr lang="en-US" dirty="0" smtClean="0"/>
              <a:t>ine in classifying stellar spectra. </a:t>
            </a:r>
            <a:r>
              <a:rPr lang="en-US" dirty="0" err="1" smtClean="0"/>
              <a:t>Balmer</a:t>
            </a:r>
            <a:r>
              <a:rPr lang="en-US" dirty="0" smtClean="0"/>
              <a:t> lines have n=2 as their lower level.</a:t>
            </a:r>
            <a:endParaRPr lang="en-US" dirty="0"/>
          </a:p>
        </p:txBody>
      </p:sp>
    </p:spTree>
    <p:extLst>
      <p:ext uri="{BB962C8B-B14F-4D97-AF65-F5344CB8AC3E}">
        <p14:creationId xmlns:p14="http://schemas.microsoft.com/office/powerpoint/2010/main" val="2934418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05000"/>
            <a:ext cx="7696200" cy="4953000"/>
          </a:xfrm>
          <a:prstGeom prst="rect">
            <a:avLst/>
          </a:prstGeom>
        </p:spPr>
      </p:pic>
      <p:sp>
        <p:nvSpPr>
          <p:cNvPr id="5" name="TextBox 4"/>
          <p:cNvSpPr txBox="1"/>
          <p:nvPr/>
        </p:nvSpPr>
        <p:spPr>
          <a:xfrm>
            <a:off x="304800" y="457200"/>
            <a:ext cx="8686800" cy="1200329"/>
          </a:xfrm>
          <a:prstGeom prst="rect">
            <a:avLst/>
          </a:prstGeom>
          <a:noFill/>
        </p:spPr>
        <p:txBody>
          <a:bodyPr wrap="square" rtlCol="0">
            <a:spAutoFit/>
          </a:bodyPr>
          <a:lstStyle/>
          <a:p>
            <a:r>
              <a:rPr lang="en-US" dirty="0" smtClean="0"/>
              <a:t>Very roughly, you can think of a star as a hot dense ball of gas (yellow circle) emitting a</a:t>
            </a:r>
          </a:p>
          <a:p>
            <a:r>
              <a:rPr lang="en-US" dirty="0"/>
              <a:t>c</a:t>
            </a:r>
            <a:r>
              <a:rPr lang="en-US" dirty="0" smtClean="0"/>
              <a:t>ontinuous spectrum, completely covered by a cooler (but still hot!) layer of gas</a:t>
            </a:r>
          </a:p>
          <a:p>
            <a:r>
              <a:rPr lang="en-US" dirty="0" smtClean="0"/>
              <a:t>(dotted stuff) that can produce dark or absorption lines in the continuous spectrum from the underlying hotter, denser gas.</a:t>
            </a:r>
            <a:endParaRPr lang="en-US" dirty="0"/>
          </a:p>
        </p:txBody>
      </p:sp>
    </p:spTree>
    <p:extLst>
      <p:ext uri="{BB962C8B-B14F-4D97-AF65-F5344CB8AC3E}">
        <p14:creationId xmlns:p14="http://schemas.microsoft.com/office/powerpoint/2010/main" val="1436513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9144000" cy="4419600"/>
          </a:xfrm>
          <a:prstGeom prst="rect">
            <a:avLst/>
          </a:prstGeom>
        </p:spPr>
      </p:pic>
      <p:sp>
        <p:nvSpPr>
          <p:cNvPr id="3" name="TextBox 2"/>
          <p:cNvSpPr txBox="1"/>
          <p:nvPr/>
        </p:nvSpPr>
        <p:spPr>
          <a:xfrm>
            <a:off x="533400" y="990600"/>
            <a:ext cx="3429000" cy="923330"/>
          </a:xfrm>
          <a:prstGeom prst="rect">
            <a:avLst/>
          </a:prstGeom>
          <a:noFill/>
        </p:spPr>
        <p:txBody>
          <a:bodyPr wrap="square" rtlCol="0">
            <a:spAutoFit/>
          </a:bodyPr>
          <a:lstStyle/>
          <a:p>
            <a:r>
              <a:rPr lang="en-US" dirty="0" smtClean="0">
                <a:solidFill>
                  <a:srgbClr val="FF0000"/>
                </a:solidFill>
              </a:rPr>
              <a:t>Radiative excitation </a:t>
            </a:r>
            <a:r>
              <a:rPr lang="en-US" dirty="0" smtClean="0"/>
              <a:t>– energy of photon excites electron to higher</a:t>
            </a:r>
          </a:p>
          <a:p>
            <a:r>
              <a:rPr lang="en-US" dirty="0" smtClean="0"/>
              <a:t>Energy level- photon destroyed</a:t>
            </a:r>
            <a:endParaRPr lang="en-US" dirty="0"/>
          </a:p>
        </p:txBody>
      </p:sp>
      <p:sp>
        <p:nvSpPr>
          <p:cNvPr id="4" name="TextBox 3"/>
          <p:cNvSpPr txBox="1"/>
          <p:nvPr/>
        </p:nvSpPr>
        <p:spPr>
          <a:xfrm>
            <a:off x="4724400" y="990600"/>
            <a:ext cx="3124200" cy="1200329"/>
          </a:xfrm>
          <a:prstGeom prst="rect">
            <a:avLst/>
          </a:prstGeom>
          <a:noFill/>
        </p:spPr>
        <p:txBody>
          <a:bodyPr wrap="square" rtlCol="0">
            <a:spAutoFit/>
          </a:bodyPr>
          <a:lstStyle/>
          <a:p>
            <a:r>
              <a:rPr lang="en-US" dirty="0" smtClean="0">
                <a:solidFill>
                  <a:srgbClr val="FF0000"/>
                </a:solidFill>
              </a:rPr>
              <a:t>Radiative </a:t>
            </a:r>
            <a:r>
              <a:rPr lang="en-US" dirty="0" err="1" smtClean="0">
                <a:solidFill>
                  <a:srgbClr val="FF0000"/>
                </a:solidFill>
              </a:rPr>
              <a:t>deexcitation</a:t>
            </a:r>
            <a:r>
              <a:rPr lang="en-US" dirty="0" smtClean="0">
                <a:solidFill>
                  <a:srgbClr val="FF0000"/>
                </a:solidFill>
              </a:rPr>
              <a:t> </a:t>
            </a:r>
            <a:r>
              <a:rPr lang="en-US" dirty="0" smtClean="0"/>
              <a:t>(or spontaneous emission)- electron loses energy- photon created</a:t>
            </a:r>
            <a:endParaRPr lang="en-US" dirty="0"/>
          </a:p>
        </p:txBody>
      </p:sp>
    </p:spTree>
    <p:extLst>
      <p:ext uri="{BB962C8B-B14F-4D97-AF65-F5344CB8AC3E}">
        <p14:creationId xmlns:p14="http://schemas.microsoft.com/office/powerpoint/2010/main" val="3668421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772400" cy="4247317"/>
          </a:xfrm>
          <a:prstGeom prst="rect">
            <a:avLst/>
          </a:prstGeom>
          <a:noFill/>
        </p:spPr>
        <p:txBody>
          <a:bodyPr wrap="square" rtlCol="0">
            <a:spAutoFit/>
          </a:bodyPr>
          <a:lstStyle/>
          <a:p>
            <a:r>
              <a:rPr lang="en-US" dirty="0" smtClean="0"/>
              <a:t>Electrons can  also be excited or </a:t>
            </a:r>
            <a:r>
              <a:rPr lang="en-US" dirty="0" err="1" smtClean="0"/>
              <a:t>deexcited</a:t>
            </a:r>
            <a:r>
              <a:rPr lang="en-US" dirty="0" smtClean="0"/>
              <a:t>  by </a:t>
            </a:r>
            <a:r>
              <a:rPr lang="en-US" dirty="0" smtClean="0">
                <a:solidFill>
                  <a:srgbClr val="00B0F0"/>
                </a:solidFill>
              </a:rPr>
              <a:t>collisions </a:t>
            </a:r>
            <a:r>
              <a:rPr lang="en-US" dirty="0" smtClean="0"/>
              <a:t>with other atoms or electrons.  </a:t>
            </a:r>
          </a:p>
          <a:p>
            <a:endParaRPr lang="en-US" dirty="0" smtClean="0"/>
          </a:p>
          <a:p>
            <a:endParaRPr lang="en-US" dirty="0"/>
          </a:p>
          <a:p>
            <a:r>
              <a:rPr lang="en-US" dirty="0" smtClean="0"/>
              <a:t>If electron gains energy in collision, we have </a:t>
            </a:r>
            <a:r>
              <a:rPr lang="en-US" dirty="0" smtClean="0">
                <a:solidFill>
                  <a:srgbClr val="FF0000"/>
                </a:solidFill>
              </a:rPr>
              <a:t>collisional excitation</a:t>
            </a:r>
            <a:r>
              <a:rPr lang="en-US" dirty="0" smtClean="0"/>
              <a:t>.  The energy</a:t>
            </a:r>
          </a:p>
          <a:p>
            <a:r>
              <a:rPr lang="en-US" dirty="0"/>
              <a:t>c</a:t>
            </a:r>
            <a:r>
              <a:rPr lang="en-US" dirty="0" smtClean="0"/>
              <a:t>omes from the kinetic energy of the colliding particles, so one or both of them slows down.</a:t>
            </a:r>
          </a:p>
          <a:p>
            <a:endParaRPr lang="en-US" dirty="0"/>
          </a:p>
          <a:p>
            <a:r>
              <a:rPr lang="en-US" dirty="0" smtClean="0"/>
              <a:t>In a collision, the electron can also lose energy (</a:t>
            </a:r>
            <a:r>
              <a:rPr lang="en-US" dirty="0" smtClean="0">
                <a:solidFill>
                  <a:srgbClr val="FF0000"/>
                </a:solidFill>
              </a:rPr>
              <a:t>collisional </a:t>
            </a:r>
            <a:r>
              <a:rPr lang="en-US" dirty="0" err="1" smtClean="0">
                <a:solidFill>
                  <a:srgbClr val="FF0000"/>
                </a:solidFill>
              </a:rPr>
              <a:t>deexcitation</a:t>
            </a:r>
            <a:r>
              <a:rPr lang="en-US" dirty="0" smtClean="0"/>
              <a:t>).  In this case the energy of the excited electron goes into speeding up one or both of the colliding particles.</a:t>
            </a:r>
          </a:p>
          <a:p>
            <a:endParaRPr lang="en-US" dirty="0" smtClean="0"/>
          </a:p>
          <a:p>
            <a:r>
              <a:rPr lang="en-US" dirty="0" smtClean="0"/>
              <a:t>So, the electrons in an atom  can gain or lose energy by destroying or creating photons OR by collisions.  </a:t>
            </a:r>
            <a:endParaRPr lang="en-US" dirty="0"/>
          </a:p>
          <a:p>
            <a:endParaRPr lang="en-US" dirty="0"/>
          </a:p>
        </p:txBody>
      </p:sp>
    </p:spTree>
    <p:extLst>
      <p:ext uri="{BB962C8B-B14F-4D97-AF65-F5344CB8AC3E}">
        <p14:creationId xmlns:p14="http://schemas.microsoft.com/office/powerpoint/2010/main" val="177483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87" y="1752600"/>
            <a:ext cx="7995104" cy="5105400"/>
          </a:xfrm>
          <a:prstGeom prst="rect">
            <a:avLst/>
          </a:prstGeom>
        </p:spPr>
      </p:pic>
      <p:sp>
        <p:nvSpPr>
          <p:cNvPr id="3" name="TextBox 2"/>
          <p:cNvSpPr txBox="1"/>
          <p:nvPr/>
        </p:nvSpPr>
        <p:spPr>
          <a:xfrm>
            <a:off x="990600" y="533400"/>
            <a:ext cx="7772400" cy="1323439"/>
          </a:xfrm>
          <a:prstGeom prst="rect">
            <a:avLst/>
          </a:prstGeom>
          <a:noFill/>
        </p:spPr>
        <p:txBody>
          <a:bodyPr wrap="square" rtlCol="0">
            <a:spAutoFit/>
          </a:bodyPr>
          <a:lstStyle/>
          <a:p>
            <a:r>
              <a:rPr lang="en-US" sz="2000" dirty="0" smtClean="0"/>
              <a:t>To get a true absorption line in a star, the absorbed photon must be destroyed, not just scattered off in a different direction.  This happens</a:t>
            </a:r>
          </a:p>
          <a:p>
            <a:r>
              <a:rPr lang="en-US" sz="2000" dirty="0"/>
              <a:t>w</a:t>
            </a:r>
            <a:r>
              <a:rPr lang="en-US" sz="2000" dirty="0" smtClean="0"/>
              <a:t>hen an atom excited by absorbing a photon is </a:t>
            </a:r>
            <a:r>
              <a:rPr lang="en-US" sz="2000" dirty="0" err="1" smtClean="0"/>
              <a:t>deexcited</a:t>
            </a:r>
            <a:r>
              <a:rPr lang="en-US" sz="2000" dirty="0" smtClean="0"/>
              <a:t> by a </a:t>
            </a:r>
            <a:r>
              <a:rPr lang="en-US" sz="2000" dirty="0" smtClean="0">
                <a:solidFill>
                  <a:srgbClr val="FF0000"/>
                </a:solidFill>
              </a:rPr>
              <a:t>collision</a:t>
            </a:r>
          </a:p>
          <a:p>
            <a:r>
              <a:rPr lang="en-US" sz="2000" dirty="0"/>
              <a:t>r</a:t>
            </a:r>
            <a:r>
              <a:rPr lang="en-US" sz="2000" dirty="0" smtClean="0"/>
              <a:t>ather than by emission of a new photon.</a:t>
            </a:r>
            <a:endParaRPr lang="en-US" sz="2000" dirty="0"/>
          </a:p>
        </p:txBody>
      </p:sp>
    </p:spTree>
    <p:extLst>
      <p:ext uri="{BB962C8B-B14F-4D97-AF65-F5344CB8AC3E}">
        <p14:creationId xmlns:p14="http://schemas.microsoft.com/office/powerpoint/2010/main" val="3250045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381000" y="228600"/>
            <a:ext cx="8229600" cy="5821363"/>
          </a:xfrm>
        </p:spPr>
        <p:txBody>
          <a:bodyPr>
            <a:normAutofit fontScale="92500"/>
          </a:bodyPr>
          <a:lstStyle/>
          <a:p>
            <a:pPr marL="0" indent="0" eaLnBrk="1" hangingPunct="1">
              <a:buFontTx/>
              <a:buNone/>
            </a:pPr>
            <a:endParaRPr lang="en-US" altLang="en-US" sz="2400" dirty="0" smtClean="0"/>
          </a:p>
          <a:p>
            <a:pPr marL="0" indent="0" eaLnBrk="1" hangingPunct="1">
              <a:buFontTx/>
              <a:buNone/>
            </a:pPr>
            <a:r>
              <a:rPr lang="en-US" altLang="en-US" sz="2400" dirty="0" smtClean="0"/>
              <a:t>Slides for this and other talks to amateur groups, along with slides from some of my University courses and other astronomy stuff  (such as astronomical calendars customized for various sites in and out of Oklahoma) can be found on my website:</a:t>
            </a:r>
          </a:p>
          <a:p>
            <a:pPr marL="0" indent="0" eaLnBrk="1" hangingPunct="1">
              <a:buFontTx/>
              <a:buNone/>
            </a:pPr>
            <a:r>
              <a:rPr lang="en-US" altLang="en-US" sz="2800" dirty="0" smtClean="0">
                <a:solidFill>
                  <a:srgbClr val="FF0000"/>
                </a:solidFill>
              </a:rPr>
              <a:t>        </a:t>
            </a:r>
            <a:r>
              <a:rPr lang="en-US" altLang="en-US" sz="4000" dirty="0" smtClean="0">
                <a:solidFill>
                  <a:srgbClr val="FF0000"/>
                </a:solidFill>
              </a:rPr>
              <a:t>hildaandtrojanasteroids.net</a:t>
            </a:r>
          </a:p>
          <a:p>
            <a:pPr marL="0" indent="0" eaLnBrk="1" hangingPunct="1">
              <a:buFontTx/>
              <a:buNone/>
            </a:pPr>
            <a:endParaRPr lang="en-US" altLang="en-US" sz="2800" dirty="0" smtClean="0">
              <a:solidFill>
                <a:srgbClr val="FF0000"/>
              </a:solidFill>
            </a:endParaRPr>
          </a:p>
          <a:p>
            <a:pPr marL="0" indent="0" eaLnBrk="1" hangingPunct="1">
              <a:buFontTx/>
              <a:buNone/>
            </a:pPr>
            <a:r>
              <a:rPr lang="en-US" altLang="en-US" sz="2400" dirty="0"/>
              <a:t> </a:t>
            </a:r>
            <a:r>
              <a:rPr lang="en-US" altLang="en-US" sz="2400" dirty="0" smtClean="0"/>
              <a:t>I can be contacted by email at:</a:t>
            </a:r>
          </a:p>
          <a:p>
            <a:pPr marL="0" indent="0" eaLnBrk="1" hangingPunct="1">
              <a:buFontTx/>
              <a:buNone/>
            </a:pPr>
            <a:endParaRPr lang="en-US" altLang="en-US" sz="2400" dirty="0" smtClean="0"/>
          </a:p>
          <a:p>
            <a:pPr marL="0" indent="0" eaLnBrk="1" hangingPunct="1">
              <a:buFontTx/>
              <a:buNone/>
            </a:pPr>
            <a:r>
              <a:rPr lang="en-US" altLang="en-US" sz="2400" dirty="0" smtClean="0"/>
              <a:t>                     </a:t>
            </a:r>
            <a:r>
              <a:rPr lang="en-US" altLang="en-US" sz="4000" dirty="0" smtClean="0">
                <a:solidFill>
                  <a:srgbClr val="FF0000"/>
                </a:solidFill>
                <a:hlinkClick r:id="rId2"/>
              </a:rPr>
              <a:t>wromanishin@ou.edu</a:t>
            </a:r>
            <a:endParaRPr lang="en-US" altLang="en-US" sz="4000" dirty="0">
              <a:solidFill>
                <a:srgbClr val="FF0000"/>
              </a:solidFill>
            </a:endParaRPr>
          </a:p>
          <a:p>
            <a:pPr marL="0" indent="0" eaLnBrk="1" hangingPunct="1">
              <a:buFontTx/>
              <a:buNone/>
            </a:pPr>
            <a:endParaRPr lang="en-US" altLang="en-US" sz="4000" dirty="0" smtClean="0">
              <a:solidFill>
                <a:srgbClr val="FF0000"/>
              </a:solidFill>
            </a:endParaRPr>
          </a:p>
          <a:p>
            <a:pPr marL="0" indent="0" eaLnBrk="1" hangingPunct="1">
              <a:buFontTx/>
              <a:buNone/>
            </a:pPr>
            <a:r>
              <a:rPr lang="en-US" altLang="en-US" sz="2400" dirty="0" smtClean="0">
                <a:solidFill>
                  <a:srgbClr val="FF0000"/>
                </a:solidFill>
              </a:rPr>
              <a:t>First, a picture of me with my new MFT (Most Favorite Telescope):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0" cy="5632311"/>
          </a:xfrm>
          <a:prstGeom prst="rect">
            <a:avLst/>
          </a:prstGeom>
          <a:noFill/>
        </p:spPr>
        <p:txBody>
          <a:bodyPr wrap="square" rtlCol="0">
            <a:spAutoFit/>
          </a:bodyPr>
          <a:lstStyle/>
          <a:p>
            <a:r>
              <a:rPr lang="en-US" sz="2000" dirty="0" smtClean="0"/>
              <a:t>Back to the original Q- why are the letters in sequence OBAFGKM?  Originally, back in the 1920s, astronomers started classifying spectra into classes based  </a:t>
            </a:r>
          </a:p>
          <a:p>
            <a:r>
              <a:rPr lang="en-US" sz="2000" dirty="0"/>
              <a:t>p</a:t>
            </a:r>
            <a:r>
              <a:rPr lang="en-US" sz="2000" dirty="0" smtClean="0"/>
              <a:t>rimarily on </a:t>
            </a:r>
            <a:r>
              <a:rPr lang="en-US" sz="2000" dirty="0"/>
              <a:t> </a:t>
            </a:r>
            <a:r>
              <a:rPr lang="en-US" sz="2000" dirty="0" smtClean="0"/>
              <a:t>the prominence of the H-beta </a:t>
            </a:r>
            <a:r>
              <a:rPr lang="en-US" sz="2000" dirty="0" err="1" smtClean="0"/>
              <a:t>Balmer</a:t>
            </a:r>
            <a:r>
              <a:rPr lang="en-US" sz="2000" dirty="0" smtClean="0"/>
              <a:t> absorption line.  Those with most prominent H-beta were called class “A”, next “B” </a:t>
            </a:r>
            <a:r>
              <a:rPr lang="en-US" sz="2000" dirty="0" err="1" smtClean="0"/>
              <a:t>etc</a:t>
            </a:r>
            <a:r>
              <a:rPr lang="en-US" sz="2000" dirty="0" smtClean="0"/>
              <a:t>, up to O.</a:t>
            </a:r>
          </a:p>
          <a:p>
            <a:endParaRPr lang="en-US" sz="2000" dirty="0"/>
          </a:p>
          <a:p>
            <a:r>
              <a:rPr lang="en-US" sz="2000" dirty="0" smtClean="0"/>
              <a:t>Later,  people figured out that the prominence of the H-beta line was most related to the </a:t>
            </a:r>
            <a:r>
              <a:rPr lang="en-US" sz="2000" dirty="0" smtClean="0">
                <a:solidFill>
                  <a:srgbClr val="FF0000"/>
                </a:solidFill>
              </a:rPr>
              <a:t>temperature</a:t>
            </a:r>
            <a:r>
              <a:rPr lang="en-US" sz="2000" dirty="0" smtClean="0"/>
              <a:t> in the absorbing layer.   To get an H-beta absorption line, you must start with an excited H atom- one with an electron in the n=2 level.  As the temperature of a gas increases,  collisions become more energetic, and  a greater fraction of the H atoms are excited, so there are more H-beta absorptions.</a:t>
            </a:r>
          </a:p>
          <a:p>
            <a:r>
              <a:rPr lang="en-US" sz="2000" dirty="0" smtClean="0"/>
              <a:t>BUT if the temperature becomes too high, an increasing fraction of the H atoms </a:t>
            </a:r>
          </a:p>
          <a:p>
            <a:r>
              <a:rPr lang="en-US" sz="2000" dirty="0"/>
              <a:t>a</a:t>
            </a:r>
            <a:r>
              <a:rPr lang="en-US" sz="2000" dirty="0" smtClean="0"/>
              <a:t>re ripped apart by collisions (atoms are </a:t>
            </a:r>
            <a:r>
              <a:rPr lang="en-US" sz="2000" dirty="0" err="1" smtClean="0"/>
              <a:t>collisionally</a:t>
            </a:r>
            <a:r>
              <a:rPr lang="en-US" sz="2000" dirty="0" smtClean="0"/>
              <a:t> ionized) and the fraction of excited </a:t>
            </a:r>
            <a:r>
              <a:rPr lang="en-US" sz="2000" dirty="0" smtClean="0">
                <a:solidFill>
                  <a:schemeClr val="accent1"/>
                </a:solidFill>
              </a:rPr>
              <a:t>atoms (electrons still attached) </a:t>
            </a:r>
            <a:r>
              <a:rPr lang="en-US" sz="2000" dirty="0" smtClean="0"/>
              <a:t> *</a:t>
            </a:r>
            <a:r>
              <a:rPr lang="en-US" sz="2000" dirty="0" smtClean="0">
                <a:solidFill>
                  <a:schemeClr val="tx2">
                    <a:lumMod val="60000"/>
                    <a:lumOff val="40000"/>
                  </a:schemeClr>
                </a:solidFill>
              </a:rPr>
              <a:t>decreases* </a:t>
            </a:r>
            <a:r>
              <a:rPr lang="en-US" sz="2000" dirty="0" smtClean="0"/>
              <a:t>with </a:t>
            </a:r>
            <a:r>
              <a:rPr lang="en-US" sz="2000" dirty="0" smtClean="0">
                <a:solidFill>
                  <a:srgbClr val="FF0000"/>
                </a:solidFill>
              </a:rPr>
              <a:t>increasing</a:t>
            </a:r>
            <a:r>
              <a:rPr lang="en-US" sz="2000" dirty="0" smtClean="0"/>
              <a:t> temperature. </a:t>
            </a:r>
          </a:p>
          <a:p>
            <a:endParaRPr lang="en-US" sz="2000" dirty="0"/>
          </a:p>
          <a:p>
            <a:r>
              <a:rPr lang="en-US" sz="2000" dirty="0" smtClean="0"/>
              <a:t>So, the A stars are at the </a:t>
            </a:r>
            <a:r>
              <a:rPr lang="en-US" sz="2000" dirty="0" smtClean="0">
                <a:solidFill>
                  <a:srgbClr val="00B050"/>
                </a:solidFill>
              </a:rPr>
              <a:t>“just right” </a:t>
            </a:r>
            <a:r>
              <a:rPr lang="en-US" sz="2000" dirty="0" smtClean="0"/>
              <a:t>temperature for H-beta absorption- lots of excited atoms, but not too many “ripped apart” atoms.  At both lower </a:t>
            </a:r>
            <a:r>
              <a:rPr lang="en-US" sz="2000" dirty="0" smtClean="0">
                <a:solidFill>
                  <a:srgbClr val="FF0000"/>
                </a:solidFill>
              </a:rPr>
              <a:t>AND </a:t>
            </a:r>
            <a:r>
              <a:rPr lang="en-US" sz="2000" dirty="0" smtClean="0"/>
              <a:t>higher</a:t>
            </a:r>
          </a:p>
          <a:p>
            <a:r>
              <a:rPr lang="en-US" sz="2000" dirty="0"/>
              <a:t>t</a:t>
            </a:r>
            <a:r>
              <a:rPr lang="en-US" sz="2000" dirty="0" smtClean="0"/>
              <a:t>emperatures the n=2 fraction of total atoms (still together and ripped apart)</a:t>
            </a:r>
          </a:p>
          <a:p>
            <a:r>
              <a:rPr lang="en-US" sz="2000" dirty="0"/>
              <a:t>i</a:t>
            </a:r>
            <a:r>
              <a:rPr lang="en-US" sz="2000" dirty="0" smtClean="0"/>
              <a:t>s lower, so H-beta is weaker.</a:t>
            </a:r>
            <a:endParaRPr lang="en-US" sz="2000" dirty="0"/>
          </a:p>
        </p:txBody>
      </p:sp>
    </p:spTree>
    <p:extLst>
      <p:ext uri="{BB962C8B-B14F-4D97-AF65-F5344CB8AC3E}">
        <p14:creationId xmlns:p14="http://schemas.microsoft.com/office/powerpoint/2010/main" val="2464171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8610600" cy="6309420"/>
          </a:xfrm>
          <a:prstGeom prst="rect">
            <a:avLst/>
          </a:prstGeom>
          <a:noFill/>
        </p:spPr>
        <p:txBody>
          <a:bodyPr wrap="square" rtlCol="0">
            <a:spAutoFit/>
          </a:bodyPr>
          <a:lstStyle/>
          <a:p>
            <a:r>
              <a:rPr lang="en-US" sz="2000" dirty="0" smtClean="0">
                <a:solidFill>
                  <a:srgbClr val="FF0000"/>
                </a:solidFill>
              </a:rPr>
              <a:t>Thus, the sequence OBAFGKM is arranged that way because it forms a </a:t>
            </a:r>
            <a:r>
              <a:rPr lang="en-US" sz="2400" dirty="0" smtClean="0">
                <a:solidFill>
                  <a:schemeClr val="tx2"/>
                </a:solidFill>
              </a:rPr>
              <a:t>temperature sequence</a:t>
            </a:r>
            <a:r>
              <a:rPr lang="en-US" sz="2000" dirty="0" smtClean="0">
                <a:solidFill>
                  <a:srgbClr val="FF0000"/>
                </a:solidFill>
              </a:rPr>
              <a:t>. O stars have the hottest surface temperature.</a:t>
            </a:r>
          </a:p>
          <a:p>
            <a:r>
              <a:rPr lang="en-US" sz="2000" dirty="0" smtClean="0">
                <a:solidFill>
                  <a:srgbClr val="FF0000"/>
                </a:solidFill>
              </a:rPr>
              <a:t>The surface temperature smoothly decreases from O to M.</a:t>
            </a:r>
            <a:endParaRPr lang="en-US" sz="2000" dirty="0" smtClean="0">
              <a:solidFill>
                <a:srgbClr val="FF0000"/>
              </a:solidFill>
            </a:endParaRPr>
          </a:p>
          <a:p>
            <a:endParaRPr lang="en-US" sz="2000" dirty="0"/>
          </a:p>
          <a:p>
            <a:r>
              <a:rPr lang="en-US" sz="2000" dirty="0" smtClean="0"/>
              <a:t>The </a:t>
            </a:r>
            <a:r>
              <a:rPr lang="en-US" sz="2000" dirty="0" smtClean="0"/>
              <a:t>next 2 slides show  the above argument in graphical form.  The 3</a:t>
            </a:r>
            <a:r>
              <a:rPr lang="en-US" sz="2000" baseline="30000" dirty="0" smtClean="0"/>
              <a:t>rd</a:t>
            </a:r>
            <a:r>
              <a:rPr lang="en-US" sz="2000" dirty="0" smtClean="0"/>
              <a:t> slide shows that atoms other than Hydrogen (HI = neutral </a:t>
            </a:r>
            <a:r>
              <a:rPr lang="en-US" sz="2000" dirty="0"/>
              <a:t>hydrogen) show a similar pattern of absorption line strength with  </a:t>
            </a:r>
            <a:r>
              <a:rPr lang="en-US" sz="2000" dirty="0" smtClean="0"/>
              <a:t>temperature, but with each different atom having a different “just right” temperature where its absorption peaks.</a:t>
            </a:r>
          </a:p>
          <a:p>
            <a:endParaRPr lang="en-US" sz="2000" dirty="0" smtClean="0"/>
          </a:p>
          <a:p>
            <a:r>
              <a:rPr lang="en-US" sz="2000" dirty="0" smtClean="0"/>
              <a:t>(What happened to the “missing” classes? (e.g. C and D stars).  Basically, they</a:t>
            </a:r>
          </a:p>
          <a:p>
            <a:r>
              <a:rPr lang="en-US" sz="2000" dirty="0"/>
              <a:t>w</a:t>
            </a:r>
            <a:r>
              <a:rPr lang="en-US" sz="2000" dirty="0" smtClean="0"/>
              <a:t>ere too close to other classes and were simply dropped to simplify the</a:t>
            </a:r>
          </a:p>
          <a:p>
            <a:r>
              <a:rPr lang="en-US" sz="2000" dirty="0" smtClean="0"/>
              <a:t>system.)</a:t>
            </a:r>
          </a:p>
          <a:p>
            <a:endParaRPr lang="en-US" sz="2000" dirty="0"/>
          </a:p>
          <a:p>
            <a:r>
              <a:rPr lang="en-US" sz="2000" dirty="0" smtClean="0"/>
              <a:t>The 4</a:t>
            </a:r>
            <a:r>
              <a:rPr lang="en-US" sz="2000" baseline="30000" dirty="0" smtClean="0"/>
              <a:t>th</a:t>
            </a:r>
            <a:r>
              <a:rPr lang="en-US" sz="2000" dirty="0" smtClean="0"/>
              <a:t> slide (spectrum of Sun) shows many 1000s of absorption lines from many</a:t>
            </a:r>
          </a:p>
          <a:p>
            <a:r>
              <a:rPr lang="en-US" sz="2000" dirty="0" smtClean="0"/>
              <a:t>different elements.   By studying these lines, astronomers can tell a lot about </a:t>
            </a:r>
          </a:p>
          <a:p>
            <a:r>
              <a:rPr lang="en-US" sz="2000" dirty="0"/>
              <a:t>a</a:t>
            </a:r>
            <a:r>
              <a:rPr lang="en-US" sz="2000" dirty="0" smtClean="0"/>
              <a:t> star- what elements are present, the relative abundance of the elements, the</a:t>
            </a:r>
          </a:p>
          <a:p>
            <a:r>
              <a:rPr lang="en-US" sz="2000" dirty="0"/>
              <a:t>p</a:t>
            </a:r>
            <a:r>
              <a:rPr lang="en-US" sz="2000" dirty="0" smtClean="0"/>
              <a:t>ressure in the absorbing layer, the ionization state of different elements, how fast the gas is swirling around </a:t>
            </a:r>
            <a:r>
              <a:rPr lang="en-US" sz="2000" dirty="0" err="1" smtClean="0"/>
              <a:t>etc</a:t>
            </a:r>
            <a:r>
              <a:rPr lang="en-US" sz="2000" dirty="0" smtClean="0"/>
              <a:t> etc.</a:t>
            </a:r>
          </a:p>
          <a:p>
            <a:endParaRPr lang="en-US" sz="2000" dirty="0"/>
          </a:p>
          <a:p>
            <a:r>
              <a:rPr lang="en-US" sz="2000" dirty="0" smtClean="0"/>
              <a:t>(The Sun is a G star. A G2 star, in fact.  But you probably already knew that.)</a:t>
            </a:r>
          </a:p>
        </p:txBody>
      </p:sp>
    </p:spTree>
    <p:extLst>
      <p:ext uri="{BB962C8B-B14F-4D97-AF65-F5344CB8AC3E}">
        <p14:creationId xmlns:p14="http://schemas.microsoft.com/office/powerpoint/2010/main" val="2047827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908" y="0"/>
            <a:ext cx="5816184" cy="6858000"/>
          </a:xfrm>
          <a:prstGeom prst="rect">
            <a:avLst/>
          </a:prstGeom>
        </p:spPr>
      </p:pic>
    </p:spTree>
    <p:extLst>
      <p:ext uri="{BB962C8B-B14F-4D97-AF65-F5344CB8AC3E}">
        <p14:creationId xmlns:p14="http://schemas.microsoft.com/office/powerpoint/2010/main" val="4116831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722" y="0"/>
            <a:ext cx="4888556" cy="6858000"/>
          </a:xfrm>
          <a:prstGeom prst="rect">
            <a:avLst/>
          </a:prstGeom>
        </p:spPr>
      </p:pic>
    </p:spTree>
    <p:extLst>
      <p:ext uri="{BB962C8B-B14F-4D97-AF65-F5344CB8AC3E}">
        <p14:creationId xmlns:p14="http://schemas.microsoft.com/office/powerpoint/2010/main" val="2561826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3726"/>
            <a:ext cx="9144000" cy="4790547"/>
          </a:xfrm>
          <a:prstGeom prst="rect">
            <a:avLst/>
          </a:prstGeom>
        </p:spPr>
      </p:pic>
    </p:spTree>
    <p:extLst>
      <p:ext uri="{BB962C8B-B14F-4D97-AF65-F5344CB8AC3E}">
        <p14:creationId xmlns:p14="http://schemas.microsoft.com/office/powerpoint/2010/main" val="1581490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3164"/>
            <a:ext cx="9144000" cy="5410200"/>
          </a:xfrm>
          <a:prstGeom prst="rect">
            <a:avLst/>
          </a:prstGeom>
        </p:spPr>
      </p:pic>
      <p:sp>
        <p:nvSpPr>
          <p:cNvPr id="3" name="TextBox 2"/>
          <p:cNvSpPr txBox="1"/>
          <p:nvPr/>
        </p:nvSpPr>
        <p:spPr>
          <a:xfrm>
            <a:off x="457200" y="533400"/>
            <a:ext cx="7620000" cy="461665"/>
          </a:xfrm>
          <a:prstGeom prst="rect">
            <a:avLst/>
          </a:prstGeom>
          <a:noFill/>
        </p:spPr>
        <p:txBody>
          <a:bodyPr wrap="square" rtlCol="0">
            <a:spAutoFit/>
          </a:bodyPr>
          <a:lstStyle/>
          <a:p>
            <a:r>
              <a:rPr lang="en-US" sz="2400" dirty="0" smtClean="0"/>
              <a:t>A medium resolution visible spectrum of the Sun (a G2 star)</a:t>
            </a:r>
            <a:endParaRPr lang="en-US" sz="2400" dirty="0"/>
          </a:p>
        </p:txBody>
      </p:sp>
    </p:spTree>
    <p:extLst>
      <p:ext uri="{BB962C8B-B14F-4D97-AF65-F5344CB8AC3E}">
        <p14:creationId xmlns:p14="http://schemas.microsoft.com/office/powerpoint/2010/main" val="4138720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624" y="1905000"/>
            <a:ext cx="6016752" cy="4724400"/>
          </a:xfrm>
          <a:prstGeom prst="rect">
            <a:avLst/>
          </a:prstGeom>
        </p:spPr>
      </p:pic>
      <p:sp>
        <p:nvSpPr>
          <p:cNvPr id="3" name="TextBox 2"/>
          <p:cNvSpPr txBox="1"/>
          <p:nvPr/>
        </p:nvSpPr>
        <p:spPr>
          <a:xfrm>
            <a:off x="304800" y="457200"/>
            <a:ext cx="8382000" cy="1569660"/>
          </a:xfrm>
          <a:prstGeom prst="rect">
            <a:avLst/>
          </a:prstGeom>
          <a:noFill/>
        </p:spPr>
        <p:txBody>
          <a:bodyPr wrap="square" rtlCol="0">
            <a:spAutoFit/>
          </a:bodyPr>
          <a:lstStyle/>
          <a:p>
            <a:r>
              <a:rPr lang="en-US" sz="2400" dirty="0" smtClean="0"/>
              <a:t>The key component in a spectrograph is the </a:t>
            </a:r>
            <a:r>
              <a:rPr lang="en-US" sz="2400" dirty="0" smtClean="0">
                <a:solidFill>
                  <a:srgbClr val="FF0000"/>
                </a:solidFill>
              </a:rPr>
              <a:t>dispersing element</a:t>
            </a:r>
            <a:r>
              <a:rPr lang="en-US" sz="2400" dirty="0" smtClean="0"/>
              <a:t>, which sorts the incoming light by wavelength.   In optical spectrographs, </a:t>
            </a:r>
            <a:r>
              <a:rPr lang="en-US" sz="2400" dirty="0" smtClean="0">
                <a:solidFill>
                  <a:srgbClr val="FF0000"/>
                </a:solidFill>
              </a:rPr>
              <a:t>prisms</a:t>
            </a:r>
            <a:r>
              <a:rPr lang="en-US" sz="2400" dirty="0" smtClean="0"/>
              <a:t> or  </a:t>
            </a:r>
            <a:r>
              <a:rPr lang="en-US" sz="2400" dirty="0" smtClean="0">
                <a:solidFill>
                  <a:srgbClr val="FF0000"/>
                </a:solidFill>
              </a:rPr>
              <a:t>diffraction gratings </a:t>
            </a:r>
            <a:r>
              <a:rPr lang="en-US" sz="2400" dirty="0" smtClean="0"/>
              <a:t>are used to disperse the light.</a:t>
            </a:r>
            <a:endParaRPr lang="en-US" sz="2400" dirty="0"/>
          </a:p>
        </p:txBody>
      </p:sp>
    </p:spTree>
    <p:extLst>
      <p:ext uri="{BB962C8B-B14F-4D97-AF65-F5344CB8AC3E}">
        <p14:creationId xmlns:p14="http://schemas.microsoft.com/office/powerpoint/2010/main" val="1061779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025" y="900112"/>
            <a:ext cx="4171950" cy="5057775"/>
          </a:xfrm>
          <a:prstGeom prst="rect">
            <a:avLst/>
          </a:prstGeom>
        </p:spPr>
      </p:pic>
    </p:spTree>
    <p:extLst>
      <p:ext uri="{BB962C8B-B14F-4D97-AF65-F5344CB8AC3E}">
        <p14:creationId xmlns:p14="http://schemas.microsoft.com/office/powerpoint/2010/main" val="2217468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31948"/>
            <a:ext cx="6324600" cy="6067203"/>
          </a:xfrm>
          <a:prstGeom prst="rect">
            <a:avLst/>
          </a:prstGeom>
        </p:spPr>
      </p:pic>
    </p:spTree>
    <p:extLst>
      <p:ext uri="{BB962C8B-B14F-4D97-AF65-F5344CB8AC3E}">
        <p14:creationId xmlns:p14="http://schemas.microsoft.com/office/powerpoint/2010/main" val="1525730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0"/>
            <a:ext cx="4114800" cy="6858000"/>
          </a:xfrm>
          <a:prstGeom prst="rect">
            <a:avLst/>
          </a:prstGeom>
        </p:spPr>
      </p:pic>
      <p:sp>
        <p:nvSpPr>
          <p:cNvPr id="3" name="TextBox 2"/>
          <p:cNvSpPr txBox="1"/>
          <p:nvPr/>
        </p:nvSpPr>
        <p:spPr>
          <a:xfrm>
            <a:off x="235527" y="838199"/>
            <a:ext cx="3657600" cy="5632311"/>
          </a:xfrm>
          <a:prstGeom prst="rect">
            <a:avLst/>
          </a:prstGeom>
          <a:noFill/>
        </p:spPr>
        <p:txBody>
          <a:bodyPr wrap="square" rtlCol="0">
            <a:spAutoFit/>
          </a:bodyPr>
          <a:lstStyle/>
          <a:p>
            <a:r>
              <a:rPr lang="en-US" sz="2400" dirty="0" smtClean="0">
                <a:solidFill>
                  <a:srgbClr val="FF0000"/>
                </a:solidFill>
              </a:rPr>
              <a:t>Incandescent</a:t>
            </a:r>
            <a:r>
              <a:rPr lang="en-US" sz="2400" dirty="0" smtClean="0"/>
              <a:t> light bulb</a:t>
            </a:r>
          </a:p>
          <a:p>
            <a:endParaRPr lang="en-US" sz="2400" dirty="0" smtClean="0"/>
          </a:p>
          <a:p>
            <a:r>
              <a:rPr lang="en-US" sz="2400" dirty="0" smtClean="0"/>
              <a:t>Emits continuous spectrum. </a:t>
            </a:r>
          </a:p>
          <a:p>
            <a:endParaRPr lang="en-US" sz="2400" dirty="0"/>
          </a:p>
          <a:p>
            <a:r>
              <a:rPr lang="en-US" sz="2400" dirty="0" smtClean="0"/>
              <a:t>Tungsten filament heated to about 2300 K by passing electric current  through it.  Peak of spectrum in near IR- only a few percent of power goes into visible light. </a:t>
            </a:r>
          </a:p>
          <a:p>
            <a:endParaRPr lang="en-US" sz="2400" dirty="0"/>
          </a:p>
          <a:p>
            <a:r>
              <a:rPr lang="en-US" sz="2400" dirty="0" smtClean="0"/>
              <a:t>(running hotter would be more efficient, but would burn out filament)</a:t>
            </a:r>
            <a:endParaRPr lang="en-US" sz="2400" dirty="0"/>
          </a:p>
        </p:txBody>
      </p:sp>
    </p:spTree>
    <p:extLst>
      <p:ext uri="{BB962C8B-B14F-4D97-AF65-F5344CB8AC3E}">
        <p14:creationId xmlns:p14="http://schemas.microsoft.com/office/powerpoint/2010/main" val="2031191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Lowell Observatory / Discovery Channel Telescope – Happy Jack AZ.  4.3meter diameter (170 inches). 5</a:t>
            </a:r>
            <a:r>
              <a:rPr lang="en-US" sz="2800" baseline="30000" dirty="0" smtClean="0"/>
              <a:t>th</a:t>
            </a:r>
            <a:r>
              <a:rPr lang="en-US" sz="2800" dirty="0" smtClean="0"/>
              <a:t> largest optical </a:t>
            </a:r>
            <a:br>
              <a:rPr lang="en-US" sz="2800" dirty="0" smtClean="0"/>
            </a:br>
            <a:r>
              <a:rPr lang="en-US" sz="2800" dirty="0" smtClean="0"/>
              <a:t>telescope in continental US. Total cost ~ $50 million.</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2192" y="1524000"/>
            <a:ext cx="7970808" cy="5181600"/>
          </a:xfrm>
        </p:spPr>
      </p:pic>
    </p:spTree>
    <p:extLst>
      <p:ext uri="{BB962C8B-B14F-4D97-AF65-F5344CB8AC3E}">
        <p14:creationId xmlns:p14="http://schemas.microsoft.com/office/powerpoint/2010/main" val="2967565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106" y="685800"/>
            <a:ext cx="5048622" cy="4953000"/>
          </a:xfrm>
          <a:prstGeom prst="rect">
            <a:avLst/>
          </a:prstGeom>
        </p:spPr>
      </p:pic>
      <p:sp>
        <p:nvSpPr>
          <p:cNvPr id="3" name="TextBox 2"/>
          <p:cNvSpPr txBox="1"/>
          <p:nvPr/>
        </p:nvSpPr>
        <p:spPr>
          <a:xfrm>
            <a:off x="228600" y="685800"/>
            <a:ext cx="3581400" cy="4893647"/>
          </a:xfrm>
          <a:prstGeom prst="rect">
            <a:avLst/>
          </a:prstGeom>
          <a:noFill/>
        </p:spPr>
        <p:txBody>
          <a:bodyPr wrap="square" rtlCol="0">
            <a:spAutoFit/>
          </a:bodyPr>
          <a:lstStyle/>
          <a:p>
            <a:r>
              <a:rPr lang="en-US" sz="2400" dirty="0" smtClean="0"/>
              <a:t>“Neon” light.  Light is created by passing an electric current through a tube of gas.  The moving electrons </a:t>
            </a:r>
            <a:r>
              <a:rPr lang="en-US" sz="2400" dirty="0" err="1" smtClean="0"/>
              <a:t>collisionally</a:t>
            </a:r>
            <a:r>
              <a:rPr lang="en-US" sz="2400" dirty="0" smtClean="0"/>
              <a:t> excite atoms, which then </a:t>
            </a:r>
            <a:r>
              <a:rPr lang="en-US" sz="2400" dirty="0" err="1" smtClean="0"/>
              <a:t>radiatively</a:t>
            </a:r>
            <a:r>
              <a:rPr lang="en-US" sz="2400" dirty="0" smtClean="0"/>
              <a:t> </a:t>
            </a:r>
            <a:r>
              <a:rPr lang="en-US" sz="2400" dirty="0" err="1" smtClean="0"/>
              <a:t>deexcite</a:t>
            </a:r>
            <a:r>
              <a:rPr lang="en-US" sz="2400" dirty="0" smtClean="0"/>
              <a:t> giving off an </a:t>
            </a:r>
            <a:r>
              <a:rPr lang="en-US" sz="2400" dirty="0" smtClean="0">
                <a:solidFill>
                  <a:srgbClr val="FF0000"/>
                </a:solidFill>
              </a:rPr>
              <a:t>emission line </a:t>
            </a:r>
            <a:r>
              <a:rPr lang="en-US" sz="2400" dirty="0" smtClean="0"/>
              <a:t>spectrum.   Different gases= different emission lines= different colors.  Much more efficient than incandescent bulb.</a:t>
            </a:r>
            <a:endParaRPr lang="en-US" sz="2400" dirty="0"/>
          </a:p>
        </p:txBody>
      </p:sp>
    </p:spTree>
    <p:extLst>
      <p:ext uri="{BB962C8B-B14F-4D97-AF65-F5344CB8AC3E}">
        <p14:creationId xmlns:p14="http://schemas.microsoft.com/office/powerpoint/2010/main" val="1496539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133600"/>
            <a:ext cx="4010718" cy="4419600"/>
          </a:xfrm>
          <a:prstGeom prst="rect">
            <a:avLst/>
          </a:prstGeom>
        </p:spPr>
      </p:pic>
      <p:sp>
        <p:nvSpPr>
          <p:cNvPr id="3" name="TextBox 2"/>
          <p:cNvSpPr txBox="1"/>
          <p:nvPr/>
        </p:nvSpPr>
        <p:spPr>
          <a:xfrm>
            <a:off x="685800" y="762000"/>
            <a:ext cx="7924800" cy="1200329"/>
          </a:xfrm>
          <a:prstGeom prst="rect">
            <a:avLst/>
          </a:prstGeom>
          <a:noFill/>
        </p:spPr>
        <p:txBody>
          <a:bodyPr wrap="square" rtlCol="0">
            <a:spAutoFit/>
          </a:bodyPr>
          <a:lstStyle/>
          <a:p>
            <a:r>
              <a:rPr lang="en-US" sz="2400" dirty="0" smtClean="0"/>
              <a:t>Fluorescent  bulb.   Produces emission line spectrum using same idea as “neon” light, but with mercury vapor.  Inside</a:t>
            </a:r>
          </a:p>
          <a:p>
            <a:r>
              <a:rPr lang="en-US" sz="2400" dirty="0" smtClean="0"/>
              <a:t>of tube is coated with a phosphor,  which glows with a </a:t>
            </a:r>
            <a:endParaRPr lang="en-US" sz="2400" dirty="0"/>
          </a:p>
        </p:txBody>
      </p:sp>
      <p:sp>
        <p:nvSpPr>
          <p:cNvPr id="4" name="TextBox 3"/>
          <p:cNvSpPr txBox="1"/>
          <p:nvPr/>
        </p:nvSpPr>
        <p:spPr>
          <a:xfrm>
            <a:off x="685800" y="2133600"/>
            <a:ext cx="4267200" cy="3416320"/>
          </a:xfrm>
          <a:prstGeom prst="rect">
            <a:avLst/>
          </a:prstGeom>
          <a:noFill/>
        </p:spPr>
        <p:txBody>
          <a:bodyPr wrap="square" rtlCol="0">
            <a:spAutoFit/>
          </a:bodyPr>
          <a:lstStyle/>
          <a:p>
            <a:r>
              <a:rPr lang="en-US" sz="2400" dirty="0"/>
              <a:t>w</a:t>
            </a:r>
            <a:r>
              <a:rPr lang="en-US" sz="2400" dirty="0" smtClean="0"/>
              <a:t>hitish glow when struck with </a:t>
            </a:r>
          </a:p>
          <a:p>
            <a:r>
              <a:rPr lang="en-US" sz="2400" dirty="0"/>
              <a:t>e</a:t>
            </a:r>
            <a:r>
              <a:rPr lang="en-US" sz="2400" dirty="0" smtClean="0"/>
              <a:t>mission line photons.</a:t>
            </a:r>
          </a:p>
          <a:p>
            <a:endParaRPr lang="en-US" sz="2400" dirty="0"/>
          </a:p>
          <a:p>
            <a:r>
              <a:rPr lang="en-US" sz="2400" dirty="0" smtClean="0"/>
              <a:t>So, spectrum is combination of</a:t>
            </a:r>
          </a:p>
          <a:p>
            <a:r>
              <a:rPr lang="en-US" sz="2400" dirty="0"/>
              <a:t>e</a:t>
            </a:r>
            <a:r>
              <a:rPr lang="en-US" sz="2400" dirty="0" smtClean="0"/>
              <a:t>mission line plus “continuous”</a:t>
            </a:r>
          </a:p>
          <a:p>
            <a:r>
              <a:rPr lang="en-US" sz="2400" dirty="0" smtClean="0"/>
              <a:t>(from phosphor glow).</a:t>
            </a:r>
          </a:p>
          <a:p>
            <a:endParaRPr lang="en-US" sz="2400" dirty="0"/>
          </a:p>
          <a:p>
            <a:r>
              <a:rPr lang="en-US" sz="2400" dirty="0" smtClean="0"/>
              <a:t>Much more efficient than incandescent bulbs.</a:t>
            </a:r>
            <a:endParaRPr lang="en-US" sz="2400" dirty="0"/>
          </a:p>
        </p:txBody>
      </p:sp>
    </p:spTree>
    <p:extLst>
      <p:ext uri="{BB962C8B-B14F-4D97-AF65-F5344CB8AC3E}">
        <p14:creationId xmlns:p14="http://schemas.microsoft.com/office/powerpoint/2010/main" val="2572466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43615"/>
            <a:ext cx="9144000" cy="2161585"/>
          </a:xfrm>
          <a:prstGeom prst="rect">
            <a:avLst/>
          </a:prstGeom>
        </p:spPr>
      </p:pic>
      <p:sp>
        <p:nvSpPr>
          <p:cNvPr id="3" name="TextBox 2"/>
          <p:cNvSpPr txBox="1"/>
          <p:nvPr/>
        </p:nvSpPr>
        <p:spPr>
          <a:xfrm>
            <a:off x="228600" y="533400"/>
            <a:ext cx="8305800" cy="830997"/>
          </a:xfrm>
          <a:prstGeom prst="rect">
            <a:avLst/>
          </a:prstGeom>
          <a:noFill/>
        </p:spPr>
        <p:txBody>
          <a:bodyPr wrap="square" rtlCol="0">
            <a:spAutoFit/>
          </a:bodyPr>
          <a:lstStyle/>
          <a:p>
            <a:r>
              <a:rPr lang="en-US" sz="2400" dirty="0" smtClean="0"/>
              <a:t>Spectrum of everyday fluorescent bulb.  Your eye sees this as                                   “white” light.</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9377"/>
            <a:ext cx="9144000" cy="2098623"/>
          </a:xfrm>
          <a:prstGeom prst="rect">
            <a:avLst/>
          </a:prstGeom>
        </p:spPr>
      </p:pic>
      <p:sp>
        <p:nvSpPr>
          <p:cNvPr id="5" name="TextBox 4"/>
          <p:cNvSpPr txBox="1"/>
          <p:nvPr/>
        </p:nvSpPr>
        <p:spPr>
          <a:xfrm>
            <a:off x="228600" y="3962400"/>
            <a:ext cx="8763000" cy="461665"/>
          </a:xfrm>
          <a:prstGeom prst="rect">
            <a:avLst/>
          </a:prstGeom>
          <a:noFill/>
        </p:spPr>
        <p:txBody>
          <a:bodyPr wrap="square" rtlCol="0">
            <a:spAutoFit/>
          </a:bodyPr>
          <a:lstStyle/>
          <a:p>
            <a:r>
              <a:rPr lang="en-US" sz="2400" dirty="0" smtClean="0"/>
              <a:t>View of fluorescent tube through spectrometer: </a:t>
            </a:r>
            <a:endParaRPr lang="en-US" sz="2400" dirty="0"/>
          </a:p>
        </p:txBody>
      </p:sp>
    </p:spTree>
    <p:extLst>
      <p:ext uri="{BB962C8B-B14F-4D97-AF65-F5344CB8AC3E}">
        <p14:creationId xmlns:p14="http://schemas.microsoft.com/office/powerpoint/2010/main" val="2927792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6638" y="124690"/>
            <a:ext cx="4646715" cy="3124199"/>
          </a:xfrm>
          <a:prstGeom prst="rect">
            <a:avLst/>
          </a:prstGeom>
        </p:spPr>
      </p:pic>
      <p:sp>
        <p:nvSpPr>
          <p:cNvPr id="3" name="TextBox 2"/>
          <p:cNvSpPr txBox="1"/>
          <p:nvPr/>
        </p:nvSpPr>
        <p:spPr>
          <a:xfrm>
            <a:off x="533400" y="762000"/>
            <a:ext cx="8387809" cy="3785652"/>
          </a:xfrm>
          <a:prstGeom prst="rect">
            <a:avLst/>
          </a:prstGeom>
          <a:noFill/>
        </p:spPr>
        <p:txBody>
          <a:bodyPr wrap="none" rtlCol="0">
            <a:spAutoFit/>
          </a:bodyPr>
          <a:lstStyle/>
          <a:p>
            <a:r>
              <a:rPr lang="en-US" sz="2400" dirty="0" smtClean="0"/>
              <a:t>Planetary nebula- This cloud</a:t>
            </a:r>
          </a:p>
          <a:p>
            <a:r>
              <a:rPr lang="en-US" sz="2400" dirty="0"/>
              <a:t>o</a:t>
            </a:r>
            <a:r>
              <a:rPr lang="en-US" sz="2400" dirty="0" smtClean="0"/>
              <a:t>f gas emits an emission line</a:t>
            </a:r>
          </a:p>
          <a:p>
            <a:r>
              <a:rPr lang="en-US" sz="2400" dirty="0" smtClean="0"/>
              <a:t>spectrum, somewhat like</a:t>
            </a:r>
          </a:p>
          <a:p>
            <a:r>
              <a:rPr lang="en-US" sz="2400" dirty="0"/>
              <a:t>a</a:t>
            </a:r>
            <a:r>
              <a:rPr lang="en-US" sz="2400" dirty="0" smtClean="0"/>
              <a:t> “neon” light.  But in this</a:t>
            </a:r>
          </a:p>
          <a:p>
            <a:r>
              <a:rPr lang="en-US" sz="2400" dirty="0"/>
              <a:t>c</a:t>
            </a:r>
            <a:r>
              <a:rPr lang="en-US" sz="2400" dirty="0" smtClean="0"/>
              <a:t>ase the electrons are </a:t>
            </a:r>
          </a:p>
          <a:p>
            <a:r>
              <a:rPr lang="en-US" sz="2400" dirty="0"/>
              <a:t>e</a:t>
            </a:r>
            <a:r>
              <a:rPr lang="en-US" sz="2400" dirty="0" smtClean="0"/>
              <a:t>xcited not by an electrical</a:t>
            </a:r>
          </a:p>
          <a:p>
            <a:r>
              <a:rPr lang="en-US" sz="2400" dirty="0"/>
              <a:t>c</a:t>
            </a:r>
            <a:r>
              <a:rPr lang="en-US" sz="2400" dirty="0" smtClean="0"/>
              <a:t>urrent but by energetic</a:t>
            </a:r>
          </a:p>
          <a:p>
            <a:r>
              <a:rPr lang="en-US" sz="2400" dirty="0"/>
              <a:t>p</a:t>
            </a:r>
            <a:r>
              <a:rPr lang="en-US" sz="2400" dirty="0" smtClean="0"/>
              <a:t>hotons from the hot central </a:t>
            </a:r>
          </a:p>
          <a:p>
            <a:r>
              <a:rPr lang="en-US" sz="2400" dirty="0"/>
              <a:t>s</a:t>
            </a:r>
            <a:r>
              <a:rPr lang="en-US" sz="2400" dirty="0" smtClean="0"/>
              <a:t>tar. The reddish glow is mostly H-alpha (656.3 nm).  The greenish</a:t>
            </a:r>
          </a:p>
          <a:p>
            <a:r>
              <a:rPr lang="en-US" sz="2400" dirty="0"/>
              <a:t>g</a:t>
            </a:r>
            <a:r>
              <a:rPr lang="en-US" sz="2400" dirty="0" smtClean="0"/>
              <a:t>low is mostly oxygen (501 nm)</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 y="4547652"/>
            <a:ext cx="4781550" cy="1676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038601"/>
            <a:ext cx="4572000" cy="2788024"/>
          </a:xfrm>
          <a:prstGeom prst="rect">
            <a:avLst/>
          </a:prstGeom>
        </p:spPr>
      </p:pic>
    </p:spTree>
    <p:extLst>
      <p:ext uri="{BB962C8B-B14F-4D97-AF65-F5344CB8AC3E}">
        <p14:creationId xmlns:p14="http://schemas.microsoft.com/office/powerpoint/2010/main" val="2279018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7709"/>
            <a:ext cx="8576106" cy="6841030"/>
          </a:xfrm>
        </p:spPr>
      </p:pic>
    </p:spTree>
    <p:extLst>
      <p:ext uri="{BB962C8B-B14F-4D97-AF65-F5344CB8AC3E}">
        <p14:creationId xmlns:p14="http://schemas.microsoft.com/office/powerpoint/2010/main" val="1655532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887"/>
            <a:ext cx="9144000" cy="5558226"/>
          </a:xfrm>
          <a:prstGeom prst="rect">
            <a:avLst/>
          </a:prstGeom>
        </p:spPr>
      </p:pic>
    </p:spTree>
    <p:extLst>
      <p:ext uri="{BB962C8B-B14F-4D97-AF65-F5344CB8AC3E}">
        <p14:creationId xmlns:p14="http://schemas.microsoft.com/office/powerpoint/2010/main" val="2491139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43000"/>
            <a:ext cx="7162800" cy="5515356"/>
          </a:xfrm>
          <a:prstGeom prst="rect">
            <a:avLst/>
          </a:prstGeom>
        </p:spPr>
      </p:pic>
      <p:sp>
        <p:nvSpPr>
          <p:cNvPr id="3" name="TextBox 2"/>
          <p:cNvSpPr txBox="1"/>
          <p:nvPr/>
        </p:nvSpPr>
        <p:spPr>
          <a:xfrm>
            <a:off x="228600" y="381000"/>
            <a:ext cx="8763000" cy="707886"/>
          </a:xfrm>
          <a:prstGeom prst="rect">
            <a:avLst/>
          </a:prstGeom>
          <a:noFill/>
        </p:spPr>
        <p:txBody>
          <a:bodyPr wrap="square" rtlCol="0">
            <a:spAutoFit/>
          </a:bodyPr>
          <a:lstStyle/>
          <a:p>
            <a:r>
              <a:rPr lang="en-US" sz="2000" dirty="0" smtClean="0"/>
              <a:t>“Old school” spectra- taken on black and white photographic plates- Here shown as a negative (vertical white lines are actually dark (absorption) lines)</a:t>
            </a:r>
            <a:endParaRPr lang="en-US" sz="2000" dirty="0"/>
          </a:p>
        </p:txBody>
      </p:sp>
    </p:spTree>
    <p:extLst>
      <p:ext uri="{BB962C8B-B14F-4D97-AF65-F5344CB8AC3E}">
        <p14:creationId xmlns:p14="http://schemas.microsoft.com/office/powerpoint/2010/main" val="1403603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600200"/>
            <a:ext cx="8001000" cy="5073765"/>
          </a:xfrm>
          <a:prstGeom prst="rect">
            <a:avLst/>
          </a:prstGeom>
        </p:spPr>
      </p:pic>
      <p:sp>
        <p:nvSpPr>
          <p:cNvPr id="3" name="TextBox 2"/>
          <p:cNvSpPr txBox="1"/>
          <p:nvPr/>
        </p:nvSpPr>
        <p:spPr>
          <a:xfrm>
            <a:off x="457200" y="609600"/>
            <a:ext cx="8257966" cy="1015663"/>
          </a:xfrm>
          <a:prstGeom prst="rect">
            <a:avLst/>
          </a:prstGeom>
          <a:noFill/>
        </p:spPr>
        <p:txBody>
          <a:bodyPr wrap="none" rtlCol="0">
            <a:spAutoFit/>
          </a:bodyPr>
          <a:lstStyle/>
          <a:p>
            <a:r>
              <a:rPr lang="en-US" sz="2000" dirty="0" smtClean="0"/>
              <a:t>Spectrum of sunlight, showing distribution over visible wavelengths.  This is a </a:t>
            </a:r>
          </a:p>
          <a:p>
            <a:r>
              <a:rPr lang="en-US" sz="2000" dirty="0" smtClean="0"/>
              <a:t>very low  resolution spectrum- it does not have the detail to show the many</a:t>
            </a:r>
          </a:p>
          <a:p>
            <a:r>
              <a:rPr lang="en-US" sz="2000" dirty="0"/>
              <a:t>a</a:t>
            </a:r>
            <a:r>
              <a:rPr lang="en-US" sz="2000" dirty="0" smtClean="0"/>
              <a:t>bsorption lines in the solar spectrum.</a:t>
            </a:r>
            <a:endParaRPr lang="en-US" sz="2000" dirty="0"/>
          </a:p>
        </p:txBody>
      </p:sp>
    </p:spTree>
    <p:extLst>
      <p:ext uri="{BB962C8B-B14F-4D97-AF65-F5344CB8AC3E}">
        <p14:creationId xmlns:p14="http://schemas.microsoft.com/office/powerpoint/2010/main" val="565388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6172200" cy="4114800"/>
          </a:xfrm>
          <a:prstGeom prst="rect">
            <a:avLst/>
          </a:prstGeom>
        </p:spPr>
      </p:pic>
      <p:sp>
        <p:nvSpPr>
          <p:cNvPr id="3" name="TextBox 2"/>
          <p:cNvSpPr txBox="1"/>
          <p:nvPr/>
        </p:nvSpPr>
        <p:spPr>
          <a:xfrm>
            <a:off x="609600" y="685800"/>
            <a:ext cx="7772400" cy="1200329"/>
          </a:xfrm>
          <a:prstGeom prst="rect">
            <a:avLst/>
          </a:prstGeom>
          <a:noFill/>
        </p:spPr>
        <p:txBody>
          <a:bodyPr wrap="square" rtlCol="0">
            <a:spAutoFit/>
          </a:bodyPr>
          <a:lstStyle/>
          <a:p>
            <a:r>
              <a:rPr lang="en-US" sz="2400" dirty="0" smtClean="0"/>
              <a:t>Astronomers use the </a:t>
            </a:r>
            <a:r>
              <a:rPr lang="en-US" sz="2400" dirty="0" smtClean="0">
                <a:solidFill>
                  <a:srgbClr val="FF0000"/>
                </a:solidFill>
              </a:rPr>
              <a:t>Kelvin (K) </a:t>
            </a:r>
            <a:r>
              <a:rPr lang="en-US" sz="2400" dirty="0" smtClean="0"/>
              <a:t>temperature scale, which sets zero at </a:t>
            </a:r>
            <a:r>
              <a:rPr lang="en-US" sz="2400" dirty="0" smtClean="0">
                <a:solidFill>
                  <a:srgbClr val="00B0F0"/>
                </a:solidFill>
              </a:rPr>
              <a:t>Absolute zero</a:t>
            </a:r>
            <a:r>
              <a:rPr lang="en-US" sz="2400" dirty="0" smtClean="0"/>
              <a:t>.  As Spock would say “It’s the only logical place to put zero!”</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8750" y="1886129"/>
            <a:ext cx="3223776" cy="4086135"/>
          </a:xfrm>
          <a:prstGeom prst="rect">
            <a:avLst/>
          </a:prstGeom>
        </p:spPr>
      </p:pic>
    </p:spTree>
    <p:extLst>
      <p:ext uri="{BB962C8B-B14F-4D97-AF65-F5344CB8AC3E}">
        <p14:creationId xmlns:p14="http://schemas.microsoft.com/office/powerpoint/2010/main" val="327233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600"/>
            <a:ext cx="9144000" cy="3166229"/>
          </a:xfrm>
          <a:prstGeom prst="rect">
            <a:avLst/>
          </a:prstGeom>
        </p:spPr>
      </p:pic>
      <p:sp>
        <p:nvSpPr>
          <p:cNvPr id="4" name="TextBox 3"/>
          <p:cNvSpPr txBox="1"/>
          <p:nvPr/>
        </p:nvSpPr>
        <p:spPr>
          <a:xfrm>
            <a:off x="381000" y="685800"/>
            <a:ext cx="8153400" cy="923330"/>
          </a:xfrm>
          <a:prstGeom prst="rect">
            <a:avLst/>
          </a:prstGeom>
          <a:noFill/>
        </p:spPr>
        <p:txBody>
          <a:bodyPr wrap="square" rtlCol="0">
            <a:spAutoFit/>
          </a:bodyPr>
          <a:lstStyle/>
          <a:p>
            <a:r>
              <a:rPr lang="en-US" dirty="0" smtClean="0"/>
              <a:t>Relationship between spectrum of a star and its color as seen by human eye, which</a:t>
            </a:r>
          </a:p>
          <a:p>
            <a:r>
              <a:rPr lang="en-US" dirty="0"/>
              <a:t>i</a:t>
            </a:r>
            <a:r>
              <a:rPr lang="en-US" dirty="0" smtClean="0"/>
              <a:t>s sensitive only to radiation of wavelength between about 450 and 650 nm.  (A nm</a:t>
            </a:r>
          </a:p>
          <a:p>
            <a:r>
              <a:rPr lang="en-US" dirty="0"/>
              <a:t>i</a:t>
            </a:r>
            <a:r>
              <a:rPr lang="en-US" dirty="0" smtClean="0"/>
              <a:t>s a nanometer, a unit of length equals to 1 billionth of a meter)</a:t>
            </a:r>
            <a:endParaRPr lang="en-US" dirty="0"/>
          </a:p>
        </p:txBody>
      </p:sp>
    </p:spTree>
    <p:extLst>
      <p:ext uri="{BB962C8B-B14F-4D97-AF65-F5344CB8AC3E}">
        <p14:creationId xmlns:p14="http://schemas.microsoft.com/office/powerpoint/2010/main" val="565168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1541</Words>
  <Application>Microsoft Office PowerPoint</Application>
  <PresentationFormat>On-screen Show (4:3)</PresentationFormat>
  <Paragraphs>118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OBAFGKM – huh?  Why not ABCDEFG or ABFGKMO?</vt:lpstr>
      <vt:lpstr>PowerPoint Presentation</vt:lpstr>
      <vt:lpstr>Lowell Observatory / Discovery Channel Telescope – Happy Jack AZ.  4.3meter diameter (170 inches). 5th largest optical  telescope in continental US. Total cost ~ $50 million.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OBAFGKM – huh?  Why not ABCDEFG or ABFGKMO?</dc:title>
  <dc:creator>william romanishin</dc:creator>
  <cp:lastModifiedBy>william romanishin</cp:lastModifiedBy>
  <cp:revision>41</cp:revision>
  <dcterms:created xsi:type="dcterms:W3CDTF">2015-01-08T23:59:12Z</dcterms:created>
  <dcterms:modified xsi:type="dcterms:W3CDTF">2015-01-11T16:09:02Z</dcterms:modified>
</cp:coreProperties>
</file>