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316" r:id="rId4"/>
    <p:sldId id="318" r:id="rId5"/>
    <p:sldId id="257" r:id="rId6"/>
    <p:sldId id="264" r:id="rId7"/>
    <p:sldId id="266" r:id="rId8"/>
    <p:sldId id="297" r:id="rId9"/>
    <p:sldId id="322" r:id="rId10"/>
    <p:sldId id="260" r:id="rId11"/>
    <p:sldId id="276" r:id="rId12"/>
    <p:sldId id="261" r:id="rId13"/>
    <p:sldId id="321" r:id="rId14"/>
    <p:sldId id="320" r:id="rId15"/>
    <p:sldId id="310" r:id="rId16"/>
    <p:sldId id="296" r:id="rId17"/>
    <p:sldId id="277" r:id="rId18"/>
    <p:sldId id="311" r:id="rId19"/>
    <p:sldId id="298" r:id="rId20"/>
    <p:sldId id="268" r:id="rId21"/>
    <p:sldId id="299" r:id="rId22"/>
    <p:sldId id="300" r:id="rId23"/>
    <p:sldId id="293" r:id="rId24"/>
    <p:sldId id="295" r:id="rId25"/>
    <p:sldId id="292" r:id="rId26"/>
    <p:sldId id="301" r:id="rId27"/>
    <p:sldId id="273" r:id="rId28"/>
    <p:sldId id="262" r:id="rId29"/>
    <p:sldId id="302" r:id="rId30"/>
    <p:sldId id="267" r:id="rId31"/>
    <p:sldId id="312" r:id="rId32"/>
    <p:sldId id="285" r:id="rId33"/>
    <p:sldId id="287" r:id="rId34"/>
    <p:sldId id="303" r:id="rId35"/>
    <p:sldId id="313" r:id="rId36"/>
    <p:sldId id="283" r:id="rId37"/>
    <p:sldId id="314" r:id="rId38"/>
    <p:sldId id="274" r:id="rId39"/>
    <p:sldId id="309" r:id="rId40"/>
    <p:sldId id="306" r:id="rId41"/>
    <p:sldId id="304" r:id="rId42"/>
    <p:sldId id="305" r:id="rId43"/>
    <p:sldId id="290" r:id="rId44"/>
    <p:sldId id="291" r:id="rId45"/>
    <p:sldId id="289" r:id="rId46"/>
    <p:sldId id="288" r:id="rId47"/>
    <p:sldId id="307" r:id="rId48"/>
    <p:sldId id="308" r:id="rId49"/>
    <p:sldId id="270" r:id="rId50"/>
    <p:sldId id="271" r:id="rId51"/>
    <p:sldId id="275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rgbClr val="FF0000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rgbClr val="FF0000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rgbClr val="FF0000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rgbClr val="FF0000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rgbClr val="FF0000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rgbClr val="FF0000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rgbClr val="FF0000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rgbClr val="FF0000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rgbClr val="FF0000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00"/>
    <a:srgbClr val="66FF33"/>
    <a:srgbClr val="FF3300"/>
    <a:srgbClr val="008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 autoAdjust="0"/>
    <p:restoredTop sz="94667" autoAdjust="0"/>
  </p:normalViewPr>
  <p:slideViewPr>
    <p:cSldViewPr>
      <p:cViewPr varScale="1">
        <p:scale>
          <a:sx n="87" d="100"/>
          <a:sy n="87" d="100"/>
        </p:scale>
        <p:origin x="-10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018B-AFD2-4E28-801A-05C0EAAE40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307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DBB7C-D30E-4BD1-ABED-92E7252A3E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027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36A71-656C-4633-AFB4-849022C0D0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44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B7B75-8EF1-457A-AF67-6879B0EE5B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68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44A7A-2856-4B9F-ACD4-818C78033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3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C017C-7442-4372-B874-1F0945B05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38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A4E86-2A52-4C6F-9C39-9D1E07A82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25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8E8D3-C4BC-4CB2-B162-508155D12F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810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A7AAF-46B5-4D18-88A6-046CC3C384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02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3331-5A2F-440B-B456-C3C29FC66B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87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1456F-D9DE-46C6-AE6F-382106B6FE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39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fld id="{2837DC35-3814-4647-B1DE-9DE7E2E7D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inorplanetcenter.net/mpc/summary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9812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Binary Asteroids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057400"/>
            <a:ext cx="6400800" cy="35814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(or why 2 rocks are </a:t>
            </a:r>
            <a:r>
              <a:rPr lang="en-US" altLang="en-US" smtClean="0">
                <a:solidFill>
                  <a:srgbClr val="0000CC"/>
                </a:solidFill>
              </a:rPr>
              <a:t>Much</a:t>
            </a:r>
            <a:r>
              <a:rPr lang="en-US" altLang="en-US" smtClean="0">
                <a:solidFill>
                  <a:srgbClr val="FF0000"/>
                </a:solidFill>
              </a:rPr>
              <a:t> better than 1)</a:t>
            </a:r>
          </a:p>
          <a:p>
            <a:pPr eaLnBrk="1" hangingPunct="1"/>
            <a:r>
              <a:rPr lang="en-US" altLang="en-US" smtClean="0"/>
              <a:t> DrBill (20361) Romanishin</a:t>
            </a:r>
          </a:p>
          <a:p>
            <a:pPr eaLnBrk="1" hangingPunct="1"/>
            <a:r>
              <a:rPr lang="en-US" altLang="en-US" smtClean="0"/>
              <a:t>U. Of Oklahoma and Oklahoma City Astronomy Club</a:t>
            </a:r>
          </a:p>
          <a:p>
            <a:pPr eaLnBrk="1" hangingPunct="1"/>
            <a:r>
              <a:rPr lang="en-US" altLang="en-US" smtClean="0">
                <a:solidFill>
                  <a:srgbClr val="0000CC"/>
                </a:solidFill>
              </a:rPr>
              <a:t>Cape Cod June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Ida-30mile-and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0"/>
            <a:ext cx="4773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Willamette_meteor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7688"/>
            <a:ext cx="830580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Meteorcrat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8382000" cy="5754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Asteroid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Nomenclature</a:t>
            </a:r>
            <a:endParaRPr lang="en-US" b="1" i="1" u="sng" dirty="0">
              <a:cs typeface="+mn-cs"/>
            </a:endParaRPr>
          </a:p>
          <a:p>
            <a:pPr>
              <a:defRPr/>
            </a:pPr>
            <a:endParaRPr lang="en-US" sz="2400" dirty="0">
              <a:solidFill>
                <a:schemeClr val="tx1"/>
              </a:solidFill>
              <a:cs typeface="+mn-cs"/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cs typeface="+mn-cs"/>
              </a:rPr>
              <a:t>Each </a:t>
            </a:r>
            <a:r>
              <a:rPr lang="en-US" sz="2400" dirty="0">
                <a:solidFill>
                  <a:schemeClr val="tx1"/>
                </a:solidFill>
                <a:cs typeface="+mn-cs"/>
              </a:rPr>
              <a:t>asteroid can have up to 3 (or more!) designations</a:t>
            </a:r>
            <a:r>
              <a:rPr lang="en-US" sz="2400" dirty="0">
                <a:solidFill>
                  <a:schemeClr val="tx1"/>
                </a:solidFill>
                <a:cs typeface="+mn-cs"/>
              </a:rPr>
              <a:t>:</a:t>
            </a:r>
            <a:endParaRPr lang="en-US" sz="24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Tx/>
              <a:buAutoNum type="arabicParenR"/>
              <a:defRPr/>
            </a:pPr>
            <a:r>
              <a:rPr lang="en-US" sz="2400" dirty="0">
                <a:solidFill>
                  <a:schemeClr val="tx1"/>
                </a:solidFill>
                <a:cs typeface="+mn-cs"/>
              </a:rPr>
              <a:t>Provisional designation  e.g.  1998 </a:t>
            </a:r>
            <a:r>
              <a:rPr lang="en-US" sz="2400" dirty="0">
                <a:solidFill>
                  <a:schemeClr val="tx1"/>
                </a:solidFill>
                <a:cs typeface="+mn-cs"/>
              </a:rPr>
              <a:t>WH24</a:t>
            </a:r>
            <a:endParaRPr lang="en-US" sz="24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Tx/>
              <a:buAutoNum type="arabicParenR"/>
              <a:defRPr/>
            </a:pPr>
            <a:r>
              <a:rPr lang="en-US" sz="2400" dirty="0">
                <a:solidFill>
                  <a:schemeClr val="tx1"/>
                </a:solidFill>
                <a:cs typeface="+mn-cs"/>
              </a:rPr>
              <a:t>Permanent number – assigned after good orbit determined     e.g.   (19521</a:t>
            </a:r>
            <a:r>
              <a:rPr lang="en-US" sz="2400" dirty="0">
                <a:solidFill>
                  <a:schemeClr val="tx1"/>
                </a:solidFill>
                <a:cs typeface="+mn-cs"/>
              </a:rPr>
              <a:t>)</a:t>
            </a:r>
            <a:endParaRPr lang="en-US" sz="24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Tx/>
              <a:buAutoNum type="arabicParenR" startAt="3"/>
              <a:defRPr/>
            </a:pPr>
            <a:r>
              <a:rPr lang="en-US" sz="2400" dirty="0">
                <a:solidFill>
                  <a:schemeClr val="tx1"/>
                </a:solidFill>
                <a:cs typeface="+mn-cs"/>
              </a:rPr>
              <a:t>Some objects with numbers also given names e.g. </a:t>
            </a:r>
            <a:r>
              <a:rPr lang="en-US" sz="2400" dirty="0">
                <a:solidFill>
                  <a:schemeClr val="tx1"/>
                </a:solidFill>
                <a:cs typeface="+mn-cs"/>
              </a:rPr>
              <a:t>Chaos</a:t>
            </a:r>
          </a:p>
          <a:p>
            <a:pPr marL="457200" indent="-457200">
              <a:buFontTx/>
              <a:buAutoNum type="arabicParenR" startAt="3"/>
              <a:defRPr/>
            </a:pPr>
            <a:endParaRPr lang="en-US" sz="2400" dirty="0">
              <a:solidFill>
                <a:schemeClr val="tx1"/>
              </a:solidFill>
              <a:cs typeface="+mn-cs"/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cs typeface="+mn-cs"/>
              </a:rPr>
              <a:t>    1998 WH24 , (19521) and Chaos all refer to same object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cs typeface="+mn-cs"/>
              </a:rPr>
              <a:t>  </a:t>
            </a:r>
            <a:endParaRPr lang="en-US" sz="2400" dirty="0">
              <a:solidFill>
                <a:schemeClr val="tx1"/>
              </a:solidFill>
              <a:cs typeface="+mn-cs"/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2400" dirty="0">
                <a:solidFill>
                  <a:schemeClr val="tx1"/>
                </a:solidFill>
                <a:cs typeface="+mn-cs"/>
              </a:rPr>
              <a:t>   Minor Planet Center (Harvard/Smithsonian) keeps track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cs typeface="+mn-cs"/>
              </a:rPr>
              <a:t>o</a:t>
            </a:r>
            <a:r>
              <a:rPr lang="en-US" sz="2400">
                <a:solidFill>
                  <a:schemeClr val="tx1"/>
                </a:solidFill>
                <a:cs typeface="+mn-cs"/>
              </a:rPr>
              <a:t>f </a:t>
            </a:r>
            <a:r>
              <a:rPr lang="en-US" sz="2400" dirty="0">
                <a:solidFill>
                  <a:schemeClr val="tx1"/>
                </a:solidFill>
                <a:cs typeface="+mn-cs"/>
              </a:rPr>
              <a:t>asteroids: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2400" dirty="0">
                <a:solidFill>
                  <a:schemeClr val="tx1"/>
                </a:solidFill>
                <a:cs typeface="+mn-cs"/>
              </a:rPr>
              <a:t>     </a:t>
            </a:r>
            <a:r>
              <a:rPr lang="en-US" sz="2400" dirty="0">
                <a:solidFill>
                  <a:schemeClr val="tx1"/>
                </a:solidFill>
                <a:cs typeface="+mn-cs"/>
                <a:hlinkClick r:id="rId2"/>
              </a:rPr>
              <a:t>www.minorplanetcenter.net/mpc/summary</a:t>
            </a:r>
            <a:r>
              <a:rPr lang="en-US" sz="2400" dirty="0">
                <a:solidFill>
                  <a:schemeClr val="tx1"/>
                </a:solidFill>
                <a:cs typeface="+mn-cs"/>
              </a:rPr>
              <a:t> for latest number of objects known</a:t>
            </a:r>
            <a:endParaRPr lang="en-US" sz="2400" dirty="0">
              <a:solidFill>
                <a:schemeClr val="tx1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914400"/>
            <a:ext cx="25146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My Favorite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Asteroid!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6388" name="Picture 4" descr="astero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533400"/>
            <a:ext cx="47625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Binary or Double Objects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Binary objects (stars, galaxies, asteroids)  are 2 objects orbiting their common center of mass</a:t>
            </a:r>
          </a:p>
          <a:p>
            <a:pPr eaLnBrk="1" hangingPunct="1"/>
            <a:r>
              <a:rPr lang="en-US" altLang="en-US" smtClean="0"/>
              <a:t>Binaries are of </a:t>
            </a:r>
            <a:r>
              <a:rPr lang="en-US" altLang="en-US" smtClean="0">
                <a:solidFill>
                  <a:srgbClr val="FF0000"/>
                </a:solidFill>
              </a:rPr>
              <a:t>extreme importance</a:t>
            </a:r>
            <a:r>
              <a:rPr lang="en-US" altLang="en-US" smtClean="0"/>
              <a:t> as the separation and speeds of objects are related to their mass – how heavy they are</a:t>
            </a:r>
          </a:p>
          <a:p>
            <a:pPr eaLnBrk="1" hangingPunct="1"/>
            <a:r>
              <a:rPr lang="en-US" altLang="en-US" smtClean="0"/>
              <a:t>Mass is one of the most fundamental and important numbers for any object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Orbit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5715000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/>
          <a:lstStyle/>
          <a:p>
            <a:pPr eaLnBrk="1" hangingPunct="1"/>
            <a:endParaRPr lang="en-US" altLang="en-US" sz="400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en-US" smtClean="0"/>
              <a:t>I will talk about 4 different techniques to discover or study Binary Asteroids</a:t>
            </a:r>
          </a:p>
          <a:p>
            <a:pPr marL="609600" indent="-609600" eaLnBrk="1" hangingPunct="1">
              <a:buFontTx/>
              <a:buNone/>
            </a:pPr>
            <a:endParaRPr lang="en-US" altLang="en-US" smtClean="0"/>
          </a:p>
          <a:p>
            <a:pPr marL="609600" indent="-609600" eaLnBrk="1" hangingPunct="1">
              <a:buFontTx/>
              <a:buNone/>
            </a:pPr>
            <a:r>
              <a:rPr lang="en-US" altLang="en-US" smtClean="0"/>
              <a:t>(1) Spacecraft closeup images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mtClean="0"/>
              <a:t>(2) Adaptive optics on large telescopes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mtClean="0"/>
              <a:t>         on ground</a:t>
            </a:r>
          </a:p>
          <a:p>
            <a:pPr marL="609600" indent="-609600" eaLnBrk="1" hangingPunct="1">
              <a:buFontTx/>
              <a:buAutoNum type="arabicParenBoth" startAt="3"/>
            </a:pPr>
            <a:r>
              <a:rPr lang="en-US" altLang="en-US" smtClean="0"/>
              <a:t>Radar</a:t>
            </a:r>
          </a:p>
          <a:p>
            <a:pPr marL="609600" indent="-609600" eaLnBrk="1" hangingPunct="1">
              <a:buFontTx/>
              <a:buAutoNum type="arabicParenBoth" startAt="3"/>
            </a:pPr>
            <a:r>
              <a:rPr lang="en-US" altLang="en-US" smtClean="0"/>
              <a:t>Lightcurves using (small) telescopes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Are all asteroids loners?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/>
              <a:t>By early 1990s, astronomers knew of </a:t>
            </a:r>
            <a:r>
              <a:rPr lang="en-US" altLang="en-US" sz="2800" dirty="0" smtClean="0"/>
              <a:t>tens </a:t>
            </a:r>
            <a:r>
              <a:rPr lang="en-US" altLang="en-US" sz="2800" dirty="0" smtClean="0"/>
              <a:t>of thousands of asteroids, but all appeared as single objects in sky photographs</a:t>
            </a:r>
          </a:p>
          <a:p>
            <a:pPr eaLnBrk="1" hangingPunct="1"/>
            <a:r>
              <a:rPr lang="en-US" altLang="en-US" sz="2800" dirty="0" smtClean="0"/>
              <a:t>Maybe asteroids unsociable and travel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    alone?</a:t>
            </a:r>
          </a:p>
          <a:p>
            <a:pPr eaLnBrk="1" hangingPunct="1"/>
            <a:r>
              <a:rPr lang="en-US" altLang="en-US" sz="2800" dirty="0" smtClean="0"/>
              <a:t>In 1993, the first </a:t>
            </a:r>
            <a:r>
              <a:rPr lang="en-US" altLang="en-US" sz="2800" dirty="0" smtClean="0">
                <a:solidFill>
                  <a:srgbClr val="FF0000"/>
                </a:solidFill>
              </a:rPr>
              <a:t>binary asteroid</a:t>
            </a:r>
            <a:r>
              <a:rPr lang="en-US" altLang="en-US" sz="2800" dirty="0" smtClean="0"/>
              <a:t> found, in a rather unexpected way (serendipitously)</a:t>
            </a:r>
          </a:p>
          <a:p>
            <a:pPr eaLnBrk="1" hangingPunct="1"/>
            <a:r>
              <a:rPr lang="en-US" altLang="en-US" sz="2800" dirty="0" smtClean="0"/>
              <a:t>Galileo spacecraft, on way to Jupiter, flew by asteroid (243) Ida and this is what it saw: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altLang="en-US" sz="2400" smtClean="0"/>
          </a:p>
          <a:p>
            <a:pPr marL="0" indent="0" eaLnBrk="1" hangingPunct="1">
              <a:buFontTx/>
              <a:buNone/>
            </a:pPr>
            <a:r>
              <a:rPr lang="en-US" altLang="en-US" sz="2400" smtClean="0"/>
              <a:t>Slides for this and other talks to amateur groups, along with slides from some of my University courses and other astronomy stuff can be found on my website:</a:t>
            </a:r>
          </a:p>
          <a:p>
            <a:pPr marL="0" indent="0" eaLnBrk="1" hangingPunct="1">
              <a:buFontTx/>
              <a:buNone/>
            </a:pPr>
            <a:r>
              <a:rPr lang="en-US" altLang="en-US" sz="2800" smtClean="0">
                <a:solidFill>
                  <a:srgbClr val="FF0000"/>
                </a:solidFill>
              </a:rPr>
              <a:t>        </a:t>
            </a:r>
            <a:r>
              <a:rPr lang="en-US" altLang="en-US" sz="4000" smtClean="0">
                <a:solidFill>
                  <a:srgbClr val="FF0000"/>
                </a:solidFill>
              </a:rPr>
              <a:t>hildaandtrojanasteroids.net</a:t>
            </a:r>
          </a:p>
          <a:p>
            <a:pPr marL="0" indent="0" eaLnBrk="1" hangingPunct="1">
              <a:buFontTx/>
              <a:buNone/>
            </a:pPr>
            <a:endParaRPr lang="en-US" altLang="en-US" sz="2800" smtClean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US" altLang="en-US" sz="2400" smtClean="0"/>
              <a:t>Info on Oklahoma City Astronomy club and the OkieTex</a:t>
            </a:r>
          </a:p>
          <a:p>
            <a:pPr marL="0" indent="0" eaLnBrk="1" hangingPunct="1">
              <a:buFontTx/>
              <a:buNone/>
            </a:pPr>
            <a:r>
              <a:rPr lang="en-US" altLang="en-US" sz="2400" smtClean="0"/>
              <a:t>Star party can be found at:</a:t>
            </a:r>
          </a:p>
          <a:p>
            <a:pPr marL="0" indent="0" eaLnBrk="1" hangingPunct="1">
              <a:buFontTx/>
              <a:buNone/>
            </a:pPr>
            <a:endParaRPr lang="en-US" altLang="en-US" sz="2400" smtClean="0"/>
          </a:p>
          <a:p>
            <a:pPr marL="0" indent="0" eaLnBrk="1" hangingPunct="1">
              <a:buFontTx/>
              <a:buNone/>
            </a:pPr>
            <a:r>
              <a:rPr lang="en-US" altLang="en-US" sz="2400" smtClean="0"/>
              <a:t>                      </a:t>
            </a:r>
            <a:r>
              <a:rPr lang="en-US" altLang="en-US" sz="4000" smtClean="0">
                <a:solidFill>
                  <a:srgbClr val="FF0000"/>
                </a:solidFill>
              </a:rPr>
              <a:t>okcastroclub.com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800px-243_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71513"/>
            <a:ext cx="76200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62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762000" y="152400"/>
            <a:ext cx="754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             (243) Ida and companion Dactyl from Galileo 1993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Galileo closeup photos of (243) Ida proved that binary asteroids do indeed exist!</a:t>
            </a:r>
          </a:p>
          <a:p>
            <a:pPr eaLnBrk="1" hangingPunct="1"/>
            <a:r>
              <a:rPr lang="en-US" altLang="en-US" smtClean="0"/>
              <a:t>Why weren’t seen from ground-based telescopes?</a:t>
            </a:r>
          </a:p>
          <a:p>
            <a:pPr eaLnBrk="1" hangingPunct="1"/>
            <a:r>
              <a:rPr lang="en-US" altLang="en-US" smtClean="0"/>
              <a:t>Angular separation of asteroid pairs less than 1 arcsec in sky- atmospheric seeing prevents easy detection of binaries</a:t>
            </a:r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Adaptive optics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Seeing or “fuzziness” is caused by light rays being bent by different air blobs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Adaptive optics is a technology that tries to “unbend” the light and lessen effects of seeing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Main idea: measure how atmosphere bends light, then use deformable mirror to correct for the bends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Hard part- the atmosphere changes 100s times per second, so must measure and correct very fast- difficult technical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daptive_optics_cor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1524000"/>
            <a:ext cx="3400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9050"/>
            <a:ext cx="8429625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open_clo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69342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Binary asteroids from ground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Using adaptive optics on large telescopes, astronomers started to discover binary asteroids from the ground in mid-1990s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Following slide is a “movie” of (90) Antiope, as taken with adaptive optics (AO) on Keck 10 meter in 2000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Angular separation is only about 0.12 arcsec- without AO, would just see a single “blob” about as big as whole frame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Orbital period is about 16.5 hours – objects are each about 90 km across, separated by 170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antiope_merli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0"/>
            <a:ext cx="5638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45_eugenia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5715000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1066800" y="228600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(45) Eugenia – adaptive optics on CFHT 3.6m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Radar Astronomy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Observational astronomy almost entirely </a:t>
            </a:r>
            <a:r>
              <a:rPr lang="en-US" altLang="en-US" smtClean="0">
                <a:solidFill>
                  <a:srgbClr val="008000"/>
                </a:solidFill>
              </a:rPr>
              <a:t>passive</a:t>
            </a:r>
            <a:r>
              <a:rPr lang="en-US" altLang="en-US" smtClean="0"/>
              <a:t> – we observe light/radio waves/ x-rays etc nature sends us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Radar astronomy is different- </a:t>
            </a:r>
            <a:r>
              <a:rPr lang="en-US" altLang="en-US" smtClean="0">
                <a:solidFill>
                  <a:srgbClr val="FF0000"/>
                </a:solidFill>
              </a:rPr>
              <a:t>*WE*</a:t>
            </a:r>
            <a:r>
              <a:rPr lang="en-US" altLang="en-US" smtClean="0"/>
              <a:t> send signals and listen for an </a:t>
            </a:r>
            <a:r>
              <a:rPr lang="en-US" altLang="en-US" smtClean="0">
                <a:solidFill>
                  <a:srgbClr val="0000CC"/>
                </a:solidFill>
              </a:rPr>
              <a:t>“echo”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Time for echo return + speed of light= </a:t>
            </a:r>
            <a:r>
              <a:rPr lang="en-US" altLang="en-US" i="1" smtClean="0">
                <a:solidFill>
                  <a:srgbClr val="FF0000"/>
                </a:solidFill>
              </a:rPr>
              <a:t>*Very* </a:t>
            </a:r>
            <a:r>
              <a:rPr lang="en-US" altLang="en-US" smtClean="0"/>
              <a:t>accurate distances to objects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Only useful for nearby solar system objects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62000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533400"/>
            <a:ext cx="807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Okie Tex Star Party 22-28 September 2014</a:t>
            </a:r>
          </a:p>
        </p:txBody>
      </p:sp>
      <p:sp>
        <p:nvSpPr>
          <p:cNvPr id="4" name="Right Arrow 3"/>
          <p:cNvSpPr/>
          <p:nvPr/>
        </p:nvSpPr>
        <p:spPr bwMode="auto">
          <a:xfrm>
            <a:off x="4419600" y="3581400"/>
            <a:ext cx="11430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Pages from S1-6--Ostro-Bri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57200"/>
            <a:ext cx="95250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-457200" y="5943600"/>
            <a:ext cx="92202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       Arecibo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rgbClr val="FFFF00"/>
                </a:solidFill>
              </a:rPr>
              <a:t>300meter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rgbClr val="FFFF00"/>
                </a:solidFill>
              </a:rPr>
              <a:t>radio/radar dish (large image)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                                   Goldstone 70meter dish (small image)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Radar shows a </a:t>
            </a:r>
            <a:r>
              <a:rPr lang="en-US" altLang="en-US" smtClean="0">
                <a:solidFill>
                  <a:srgbClr val="FF0000"/>
                </a:solidFill>
              </a:rPr>
              <a:t>Triple</a:t>
            </a:r>
            <a:r>
              <a:rPr lang="en-US" altLang="en-US" smtClean="0">
                <a:solidFill>
                  <a:schemeClr val="tx1"/>
                </a:solidFill>
              </a:rPr>
              <a:t> NEA!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/>
              <a:t>The next slide shows radar observations of asteroid 2001 SN263 revealing it to be a TRIPLE asteroid!</a:t>
            </a:r>
          </a:p>
          <a:p>
            <a:pPr eaLnBrk="1" hangingPunct="1">
              <a:buFontTx/>
              <a:buNone/>
            </a:pPr>
            <a:r>
              <a:rPr lang="en-US" altLang="en-US" sz="2800" smtClean="0"/>
              <a:t>In the slide “up and down” is the </a:t>
            </a:r>
            <a:r>
              <a:rPr lang="en-US" altLang="en-US" sz="2800" smtClean="0">
                <a:solidFill>
                  <a:srgbClr val="FF3300"/>
                </a:solidFill>
              </a:rPr>
              <a:t>range</a:t>
            </a:r>
            <a:r>
              <a:rPr lang="en-US" altLang="en-US" sz="2800" smtClean="0"/>
              <a:t> (distance from Earth) – side to side is the </a:t>
            </a:r>
            <a:r>
              <a:rPr lang="en-US" altLang="en-US" sz="2800" smtClean="0">
                <a:solidFill>
                  <a:srgbClr val="0000CC"/>
                </a:solidFill>
              </a:rPr>
              <a:t>Doppler shift-</a:t>
            </a:r>
            <a:r>
              <a:rPr lang="en-US" altLang="en-US" sz="2800" smtClean="0"/>
              <a:t> speed.  The larger echo is extended side-to-side, showing the object is spinning</a:t>
            </a:r>
          </a:p>
          <a:p>
            <a:pPr eaLnBrk="1" hangingPunct="1">
              <a:buFontTx/>
              <a:buNone/>
            </a:pPr>
            <a:r>
              <a:rPr lang="en-US" altLang="en-US" sz="2800" smtClean="0"/>
              <a:t>The 3 separate “echos” show 3 distinct bodies</a:t>
            </a:r>
          </a:p>
          <a:p>
            <a:pPr eaLnBrk="1" hangingPunct="1">
              <a:buFontTx/>
              <a:buNone/>
            </a:pPr>
            <a:r>
              <a:rPr lang="en-US" altLang="en-US" sz="2800" smtClean="0"/>
              <a:t>Motion (in range) is clear from 12 Feb to 13 Feb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2001sn2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6629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p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8035925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69925" y="268288"/>
            <a:ext cx="78644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Radar is particularly good at observing </a:t>
            </a:r>
            <a:r>
              <a:rPr lang="en-US" altLang="en-US" sz="2400">
                <a:solidFill>
                  <a:srgbClr val="008000"/>
                </a:solidFill>
              </a:rPr>
              <a:t>Near Earth Asteroids as they are close enough to give good “echos”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8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This is model of NEA 2000 DP107 and Golden Gate bridge  for scale is derived from radar observations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Lightcurves of asteroids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Asteroids spin (typically in 8 hours) and as they spin, they change brightness as we see more or less reflected sunlight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By measuring lightcurves  (brightness vs time) from different viewing angles, can get 3dim shape of asteroid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Binary asteroids show additional “bumps and wiggles” in lightcurves due to eclipses/occultation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Lightcurve of a Binary Star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following animation is an example of a lightcurve (brightness vs time) produced by an eclipsing binary star.</a:t>
            </a:r>
          </a:p>
          <a:p>
            <a:pPr eaLnBrk="1" hangingPunct="1"/>
            <a:r>
              <a:rPr lang="en-US" altLang="en-US" smtClean="0"/>
              <a:t>Binary star lightcurves reveal much fundamental information about stars- e.g. sizes, shapes, temperatures,  orbital speeds (used to get masses)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clipsing_binary_star_animation_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096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Lightcurve of Asteroid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following slides show the relationship between the shape of an asteroid and its lightcurve as asteroid spins</a:t>
            </a:r>
          </a:p>
          <a:p>
            <a:pPr eaLnBrk="1" hangingPunct="1"/>
            <a:r>
              <a:rPr lang="en-US" altLang="en-US" smtClean="0"/>
              <a:t>Lightcurve of (5587) shows it to be a potato shaped object, here seen as it spins around its short axis perpendicular to our line of sight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5587lightcu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457200"/>
            <a:ext cx="49022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0963" name="Picture 4" descr="Eros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839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457200" y="2286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3D shapes from Lightcurves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81000"/>
            <a:ext cx="7272337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Lightcurves of asteroids (cont.)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At OU, several students and I observed lightcurves of (22) Kalliope and its companion Linus during eclipses</a:t>
            </a:r>
          </a:p>
          <a:p>
            <a:pPr eaLnBrk="1" hangingPunct="1"/>
            <a:r>
              <a:rPr lang="en-US" altLang="en-US" smtClean="0"/>
              <a:t>By combining lightcurves taken by a number of astronomers (some amateurs) the sizes, masses and densities of objects were refined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Dcp_04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9588"/>
            <a:ext cx="88392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ob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2296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Kalliopesh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6324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Kalliopeshad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"/>
            <a:ext cx="4648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Kalliopeocc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738188"/>
            <a:ext cx="7091363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Kalliope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561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3429000" y="2286000"/>
            <a:ext cx="3276600" cy="152400"/>
          </a:xfrm>
          <a:prstGeom prst="rect">
            <a:avLst/>
          </a:prstGeom>
          <a:solidFill>
            <a:srgbClr val="FF00FF">
              <a:alpha val="1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2667000" y="3352800"/>
            <a:ext cx="3733800" cy="152400"/>
          </a:xfrm>
          <a:prstGeom prst="rect">
            <a:avLst/>
          </a:prstGeom>
          <a:solidFill>
            <a:schemeClr val="accent1">
              <a:alpha val="50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Summary: binary asteroids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Since mid 1990s, dozens of binary asteroids have been discovered and our knowledge of asteroid masses and densities greatly increased</a:t>
            </a:r>
          </a:p>
          <a:p>
            <a:pPr eaLnBrk="1" hangingPunct="1"/>
            <a:r>
              <a:rPr lang="en-US" altLang="en-US" smtClean="0"/>
              <a:t>I showed 4 different techniques to study these objects: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marL="609600" indent="-609600" eaLnBrk="1" hangingPunct="1">
              <a:buFontTx/>
              <a:buAutoNum type="arabicParenR"/>
            </a:pPr>
            <a:r>
              <a:rPr lang="en-US" altLang="en-US" smtClean="0"/>
              <a:t>Spacecraft flybys ($$$$$$$$)</a:t>
            </a:r>
          </a:p>
          <a:p>
            <a:pPr marL="609600" indent="-609600" eaLnBrk="1" hangingPunct="1">
              <a:buFontTx/>
              <a:buAutoNum type="arabicParenR"/>
            </a:pPr>
            <a:r>
              <a:rPr lang="en-US" altLang="en-US" smtClean="0"/>
              <a:t>Adaptive optics on large telescopes ($$$$$$)</a:t>
            </a:r>
          </a:p>
          <a:p>
            <a:pPr marL="609600" indent="-609600" eaLnBrk="1" hangingPunct="1">
              <a:buFontTx/>
              <a:buAutoNum type="arabicParenR"/>
            </a:pPr>
            <a:r>
              <a:rPr lang="en-US" altLang="en-US" smtClean="0"/>
              <a:t>Radar  ($$$$$$)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mtClean="0"/>
              <a:t>4)  Lightcurves with small telescopes ($$$)</a:t>
            </a:r>
          </a:p>
          <a:p>
            <a:pPr marL="609600" indent="-609600" eaLnBrk="1" hangingPunct="1">
              <a:buFontTx/>
              <a:buNone/>
            </a:pPr>
            <a:endParaRPr lang="en-US" altLang="en-US" smtClean="0"/>
          </a:p>
          <a:p>
            <a:pPr marL="609600" indent="-609600" eaLnBrk="1" hangingPunct="1">
              <a:buFontTx/>
              <a:buNone/>
            </a:pPr>
            <a:r>
              <a:rPr lang="en-US" altLang="en-US" smtClean="0"/>
              <a:t> </a:t>
            </a:r>
            <a:r>
              <a:rPr lang="en-US" altLang="en-US" smtClean="0">
                <a:solidFill>
                  <a:srgbClr val="FF0000"/>
                </a:solidFill>
              </a:rPr>
              <a:t>Number (4) is an area where amateurs are making valuable contributions</a:t>
            </a:r>
            <a:r>
              <a:rPr lang="en-US" altLang="en-US" smtClean="0"/>
              <a:t>!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mtClean="0"/>
              <a:t>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astdia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1000"/>
            <a:ext cx="3810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8"/>
          <p:cNvSpPr txBox="1">
            <a:spLocks noChangeArrowheads="1"/>
          </p:cNvSpPr>
          <p:nvPr/>
        </p:nvSpPr>
        <p:spPr bwMode="auto">
          <a:xfrm>
            <a:off x="381000" y="533400"/>
            <a:ext cx="25146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Some NEA binaries- note size scale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(most from radar)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Brief Intro to Asteroids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  Most orbit in main asteroid belt between Mars and Jupiter- made of rock and iron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  </a:t>
            </a:r>
            <a:r>
              <a:rPr lang="en-US" altLang="en-US" smtClean="0">
                <a:solidFill>
                  <a:srgbClr val="FF0000"/>
                </a:solidFill>
              </a:rPr>
              <a:t>Some cross paths with Earth (ALWAYS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rgbClr val="FF0000"/>
                </a:solidFill>
              </a:rPr>
              <a:t>       Wear a helmet!)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  Range in size from pebbles to 1000 km across (about size of Texas)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  </a:t>
            </a:r>
            <a:r>
              <a:rPr lang="en-US" altLang="en-US" smtClean="0">
                <a:solidFill>
                  <a:schemeClr val="accent2"/>
                </a:solidFill>
              </a:rPr>
              <a:t>Over 640,000 asteroids cataloged (So Far!)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  Probably ~1 million larger than 1 km (0.6mile across) exist. ~1 billion larger than 0.1km (football-field sized)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astdia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81000"/>
            <a:ext cx="55245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4800600" y="3200400"/>
            <a:ext cx="4114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Some main belt binaries- note much larger sizes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learwaterLak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487488"/>
            <a:ext cx="7780337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830263" y="381000"/>
            <a:ext cx="76279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FF0000"/>
              </a:solidFill>
            </a:endParaRPr>
          </a:p>
        </p:txBody>
      </p:sp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838200" y="533400"/>
            <a:ext cx="7620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Clearwater Lakes, Canada – a binary asteroid strike ~290 million years ago (?)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6773863" y="1768475"/>
            <a:ext cx="838200" cy="1524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 bwMode="auto">
          <a:xfrm rot="10800000">
            <a:off x="4876800" y="1757363"/>
            <a:ext cx="762000" cy="1524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8963" y="1646238"/>
            <a:ext cx="11430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~16 miles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InnerSolarSystem-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934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orbit_plot_inner_e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do asteroids look like?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From groundbased telescope, just a dot of light, like a star , but it </a:t>
            </a:r>
            <a:r>
              <a:rPr lang="en-US" altLang="en-US" smtClean="0">
                <a:solidFill>
                  <a:srgbClr val="FF0000"/>
                </a:solidFill>
              </a:rPr>
              <a:t>MOVES</a:t>
            </a:r>
          </a:p>
          <a:p>
            <a:pPr eaLnBrk="1" hangingPunct="1"/>
            <a:r>
              <a:rPr lang="en-US" altLang="en-US" smtClean="0">
                <a:solidFill>
                  <a:srgbClr val="008000"/>
                </a:solidFill>
              </a:rPr>
              <a:t>We have closeup images of ~ten asteroids from spacecraft flybys</a:t>
            </a:r>
          </a:p>
          <a:p>
            <a:pPr eaLnBrk="1" hangingPunct="1"/>
            <a:r>
              <a:rPr lang="en-US" altLang="en-US" smtClean="0"/>
              <a:t>Sometimes, pieces of asteroids hit the Earth- these are asteroids you can hold in your hand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 frame “movie</a:t>
            </a:r>
            <a:r>
              <a:rPr lang="en-US" altLang="en-US" dirty="0" smtClean="0"/>
              <a:t>” of 2010 RX30</a:t>
            </a:r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1550" y="1600200"/>
            <a:ext cx="46609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1228</Words>
  <Application>Microsoft Office PowerPoint</Application>
  <PresentationFormat>On-screen Show (4:3)</PresentationFormat>
  <Paragraphs>117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Calibri</vt:lpstr>
      <vt:lpstr>Default Design</vt:lpstr>
      <vt:lpstr>Binary Asteroids</vt:lpstr>
      <vt:lpstr>PowerPoint Presentation</vt:lpstr>
      <vt:lpstr>PowerPoint Presentation</vt:lpstr>
      <vt:lpstr>PowerPoint Presentation</vt:lpstr>
      <vt:lpstr>Brief Intro to Asteroids</vt:lpstr>
      <vt:lpstr>PowerPoint Presentation</vt:lpstr>
      <vt:lpstr>PowerPoint Presentation</vt:lpstr>
      <vt:lpstr>What do asteroids look like?</vt:lpstr>
      <vt:lpstr>4 frame “movie” of 2010 RX30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Binary or Double Objects</vt:lpstr>
      <vt:lpstr>PowerPoint Presentation</vt:lpstr>
      <vt:lpstr>PowerPoint Presentation</vt:lpstr>
      <vt:lpstr>Are all asteroids loners?</vt:lpstr>
      <vt:lpstr>PowerPoint Presentation</vt:lpstr>
      <vt:lpstr>PowerPoint Presentation</vt:lpstr>
      <vt:lpstr>Adaptive optics</vt:lpstr>
      <vt:lpstr>PowerPoint Presentation</vt:lpstr>
      <vt:lpstr>PowerPoint Presentation</vt:lpstr>
      <vt:lpstr>PowerPoint Presentation</vt:lpstr>
      <vt:lpstr>Binary asteroids from ground</vt:lpstr>
      <vt:lpstr>PowerPoint Presentation</vt:lpstr>
      <vt:lpstr>PowerPoint Presentation</vt:lpstr>
      <vt:lpstr>Radar Astronomy</vt:lpstr>
      <vt:lpstr>PowerPoint Presentation</vt:lpstr>
      <vt:lpstr>Radar shows a Triple NEA!</vt:lpstr>
      <vt:lpstr>PowerPoint Presentation</vt:lpstr>
      <vt:lpstr>PowerPoint Presentation</vt:lpstr>
      <vt:lpstr>Lightcurves of asteroids</vt:lpstr>
      <vt:lpstr>Lightcurve of a Binary Star</vt:lpstr>
      <vt:lpstr>PowerPoint Presentation</vt:lpstr>
      <vt:lpstr>Lightcurve of Asteroid</vt:lpstr>
      <vt:lpstr>PowerPoint Presentation</vt:lpstr>
      <vt:lpstr>PowerPoint Presentation</vt:lpstr>
      <vt:lpstr>Lightcurves of asteroids (cont.)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Summary: binary asteroids</vt:lpstr>
      <vt:lpstr>PowerPoint Presentation</vt:lpstr>
      <vt:lpstr>PowerPoint Presentation</vt:lpstr>
      <vt:lpstr>PowerPoint Presentation</vt:lpstr>
      <vt:lpstr>PowerPoint Presentation</vt:lpstr>
    </vt:vector>
  </TitlesOfParts>
  <Company>University of Oklahoma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Binary Asteroids</dc:title>
  <dc:creator>CAS</dc:creator>
  <cp:lastModifiedBy>william romanishin</cp:lastModifiedBy>
  <cp:revision>39</cp:revision>
  <dcterms:created xsi:type="dcterms:W3CDTF">2008-09-27T14:37:21Z</dcterms:created>
  <dcterms:modified xsi:type="dcterms:W3CDTF">2014-05-07T14:35:34Z</dcterms:modified>
</cp:coreProperties>
</file>