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9" r:id="rId3"/>
    <p:sldId id="257" r:id="rId4"/>
    <p:sldId id="264" r:id="rId5"/>
    <p:sldId id="266" r:id="rId6"/>
    <p:sldId id="297" r:id="rId7"/>
    <p:sldId id="322" r:id="rId8"/>
    <p:sldId id="260" r:id="rId9"/>
    <p:sldId id="276" r:id="rId10"/>
    <p:sldId id="261" r:id="rId11"/>
    <p:sldId id="321" r:id="rId12"/>
    <p:sldId id="320" r:id="rId13"/>
    <p:sldId id="310" r:id="rId14"/>
    <p:sldId id="342" r:id="rId15"/>
    <p:sldId id="329" r:id="rId16"/>
    <p:sldId id="323" r:id="rId17"/>
    <p:sldId id="324" r:id="rId18"/>
    <p:sldId id="326" r:id="rId19"/>
    <p:sldId id="325" r:id="rId20"/>
    <p:sldId id="327" r:id="rId21"/>
    <p:sldId id="328" r:id="rId22"/>
    <p:sldId id="330" r:id="rId23"/>
    <p:sldId id="331" r:id="rId24"/>
    <p:sldId id="334" r:id="rId25"/>
    <p:sldId id="332" r:id="rId26"/>
    <p:sldId id="344" r:id="rId27"/>
    <p:sldId id="333" r:id="rId28"/>
    <p:sldId id="335" r:id="rId29"/>
    <p:sldId id="336" r:id="rId30"/>
    <p:sldId id="338" r:id="rId31"/>
    <p:sldId id="337" r:id="rId32"/>
    <p:sldId id="341" r:id="rId33"/>
    <p:sldId id="339" r:id="rId34"/>
    <p:sldId id="343" r:id="rId35"/>
    <p:sldId id="340" r:id="rId36"/>
    <p:sldId id="345" r:id="rId37"/>
    <p:sldId id="346" r:id="rId38"/>
    <p:sldId id="347" r:id="rId39"/>
  </p:sldIdLst>
  <p:sldSz cx="9144000" cy="6858000" type="screen4x3"/>
  <p:notesSz cx="6858000" cy="9144000"/>
  <p:defaultTextStyle>
    <a:defPPr>
      <a:defRPr lang="en-US"/>
    </a:defPPr>
    <a:lvl1pPr algn="l" rtl="0" fontAlgn="base">
      <a:spcBef>
        <a:spcPct val="0"/>
      </a:spcBef>
      <a:spcAft>
        <a:spcPct val="0"/>
      </a:spcAft>
      <a:defRPr sz="3200" kern="1200">
        <a:solidFill>
          <a:srgbClr val="FF0000"/>
        </a:solidFill>
        <a:latin typeface="Arial" charset="0"/>
        <a:ea typeface="+mn-ea"/>
        <a:cs typeface="Arial" charset="0"/>
      </a:defRPr>
    </a:lvl1pPr>
    <a:lvl2pPr marL="457200" algn="l" rtl="0" fontAlgn="base">
      <a:spcBef>
        <a:spcPct val="0"/>
      </a:spcBef>
      <a:spcAft>
        <a:spcPct val="0"/>
      </a:spcAft>
      <a:defRPr sz="3200" kern="1200">
        <a:solidFill>
          <a:srgbClr val="FF0000"/>
        </a:solidFill>
        <a:latin typeface="Arial" charset="0"/>
        <a:ea typeface="+mn-ea"/>
        <a:cs typeface="Arial" charset="0"/>
      </a:defRPr>
    </a:lvl2pPr>
    <a:lvl3pPr marL="914400" algn="l" rtl="0" fontAlgn="base">
      <a:spcBef>
        <a:spcPct val="0"/>
      </a:spcBef>
      <a:spcAft>
        <a:spcPct val="0"/>
      </a:spcAft>
      <a:defRPr sz="3200" kern="1200">
        <a:solidFill>
          <a:srgbClr val="FF0000"/>
        </a:solidFill>
        <a:latin typeface="Arial" charset="0"/>
        <a:ea typeface="+mn-ea"/>
        <a:cs typeface="Arial" charset="0"/>
      </a:defRPr>
    </a:lvl3pPr>
    <a:lvl4pPr marL="1371600" algn="l" rtl="0" fontAlgn="base">
      <a:spcBef>
        <a:spcPct val="0"/>
      </a:spcBef>
      <a:spcAft>
        <a:spcPct val="0"/>
      </a:spcAft>
      <a:defRPr sz="3200" kern="1200">
        <a:solidFill>
          <a:srgbClr val="FF0000"/>
        </a:solidFill>
        <a:latin typeface="Arial" charset="0"/>
        <a:ea typeface="+mn-ea"/>
        <a:cs typeface="Arial" charset="0"/>
      </a:defRPr>
    </a:lvl4pPr>
    <a:lvl5pPr marL="1828800" algn="l" rtl="0" fontAlgn="base">
      <a:spcBef>
        <a:spcPct val="0"/>
      </a:spcBef>
      <a:spcAft>
        <a:spcPct val="0"/>
      </a:spcAft>
      <a:defRPr sz="3200" kern="1200">
        <a:solidFill>
          <a:srgbClr val="FF0000"/>
        </a:solidFill>
        <a:latin typeface="Arial" charset="0"/>
        <a:ea typeface="+mn-ea"/>
        <a:cs typeface="Arial" charset="0"/>
      </a:defRPr>
    </a:lvl5pPr>
    <a:lvl6pPr marL="2286000" algn="l" defTabSz="914400" rtl="0" eaLnBrk="1" latinLnBrk="0" hangingPunct="1">
      <a:defRPr sz="3200" kern="1200">
        <a:solidFill>
          <a:srgbClr val="FF0000"/>
        </a:solidFill>
        <a:latin typeface="Arial" charset="0"/>
        <a:ea typeface="+mn-ea"/>
        <a:cs typeface="Arial" charset="0"/>
      </a:defRPr>
    </a:lvl6pPr>
    <a:lvl7pPr marL="2743200" algn="l" defTabSz="914400" rtl="0" eaLnBrk="1" latinLnBrk="0" hangingPunct="1">
      <a:defRPr sz="3200" kern="1200">
        <a:solidFill>
          <a:srgbClr val="FF0000"/>
        </a:solidFill>
        <a:latin typeface="Arial" charset="0"/>
        <a:ea typeface="+mn-ea"/>
        <a:cs typeface="Arial" charset="0"/>
      </a:defRPr>
    </a:lvl7pPr>
    <a:lvl8pPr marL="3200400" algn="l" defTabSz="914400" rtl="0" eaLnBrk="1" latinLnBrk="0" hangingPunct="1">
      <a:defRPr sz="3200" kern="1200">
        <a:solidFill>
          <a:srgbClr val="FF0000"/>
        </a:solidFill>
        <a:latin typeface="Arial" charset="0"/>
        <a:ea typeface="+mn-ea"/>
        <a:cs typeface="Arial" charset="0"/>
      </a:defRPr>
    </a:lvl8pPr>
    <a:lvl9pPr marL="3657600" algn="l" defTabSz="914400" rtl="0" eaLnBrk="1" latinLnBrk="0" hangingPunct="1">
      <a:defRPr sz="3200" kern="1200">
        <a:solidFill>
          <a:srgbClr val="FF0000"/>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66FF33"/>
    <a:srgbClr val="FF33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667" autoAdjust="0"/>
  </p:normalViewPr>
  <p:slideViewPr>
    <p:cSldViewPr>
      <p:cViewPr varScale="1">
        <p:scale>
          <a:sx n="99" d="100"/>
          <a:sy n="99" d="100"/>
        </p:scale>
        <p:origin x="-7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8CF018B-AFD2-4E28-801A-05C0EAAE406C}" type="slidenum">
              <a:rPr lang="en-US" altLang="en-US"/>
              <a:pPr>
                <a:defRPr/>
              </a:pPr>
              <a:t>‹#›</a:t>
            </a:fld>
            <a:endParaRPr lang="en-US" altLang="en-US"/>
          </a:p>
        </p:txBody>
      </p:sp>
    </p:spTree>
    <p:extLst>
      <p:ext uri="{BB962C8B-B14F-4D97-AF65-F5344CB8AC3E}">
        <p14:creationId xmlns:p14="http://schemas.microsoft.com/office/powerpoint/2010/main" val="1610307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A7DBB7C-D30E-4BD1-ABED-92E7252A3ED0}" type="slidenum">
              <a:rPr lang="en-US" altLang="en-US"/>
              <a:pPr>
                <a:defRPr/>
              </a:pPr>
              <a:t>‹#›</a:t>
            </a:fld>
            <a:endParaRPr lang="en-US" altLang="en-US"/>
          </a:p>
        </p:txBody>
      </p:sp>
    </p:spTree>
    <p:extLst>
      <p:ext uri="{BB962C8B-B14F-4D97-AF65-F5344CB8AC3E}">
        <p14:creationId xmlns:p14="http://schemas.microsoft.com/office/powerpoint/2010/main" val="2557027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136A71-656C-4633-AFB4-849022C0D059}" type="slidenum">
              <a:rPr lang="en-US" altLang="en-US"/>
              <a:pPr>
                <a:defRPr/>
              </a:pPr>
              <a:t>‹#›</a:t>
            </a:fld>
            <a:endParaRPr lang="en-US" altLang="en-US"/>
          </a:p>
        </p:txBody>
      </p:sp>
    </p:spTree>
    <p:extLst>
      <p:ext uri="{BB962C8B-B14F-4D97-AF65-F5344CB8AC3E}">
        <p14:creationId xmlns:p14="http://schemas.microsoft.com/office/powerpoint/2010/main" val="236844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4B7B75-8EF1-457A-AF67-6879B0EE5B5E}" type="slidenum">
              <a:rPr lang="en-US" altLang="en-US"/>
              <a:pPr>
                <a:defRPr/>
              </a:pPr>
              <a:t>‹#›</a:t>
            </a:fld>
            <a:endParaRPr lang="en-US" altLang="en-US"/>
          </a:p>
        </p:txBody>
      </p:sp>
    </p:spTree>
    <p:extLst>
      <p:ext uri="{BB962C8B-B14F-4D97-AF65-F5344CB8AC3E}">
        <p14:creationId xmlns:p14="http://schemas.microsoft.com/office/powerpoint/2010/main" val="46968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344A7A-2856-4B9F-ACD4-818C78033C90}" type="slidenum">
              <a:rPr lang="en-US" altLang="en-US"/>
              <a:pPr>
                <a:defRPr/>
              </a:pPr>
              <a:t>‹#›</a:t>
            </a:fld>
            <a:endParaRPr lang="en-US" altLang="en-US"/>
          </a:p>
        </p:txBody>
      </p:sp>
    </p:spTree>
    <p:extLst>
      <p:ext uri="{BB962C8B-B14F-4D97-AF65-F5344CB8AC3E}">
        <p14:creationId xmlns:p14="http://schemas.microsoft.com/office/powerpoint/2010/main" val="20273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3C017C-7442-4372-B874-1F0945B059AC}" type="slidenum">
              <a:rPr lang="en-US" altLang="en-US"/>
              <a:pPr>
                <a:defRPr/>
              </a:pPr>
              <a:t>‹#›</a:t>
            </a:fld>
            <a:endParaRPr lang="en-US" altLang="en-US"/>
          </a:p>
        </p:txBody>
      </p:sp>
    </p:spTree>
    <p:extLst>
      <p:ext uri="{BB962C8B-B14F-4D97-AF65-F5344CB8AC3E}">
        <p14:creationId xmlns:p14="http://schemas.microsoft.com/office/powerpoint/2010/main" val="320338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08A4E86-2A52-4C6F-9C39-9D1E07A82B83}" type="slidenum">
              <a:rPr lang="en-US" altLang="en-US"/>
              <a:pPr>
                <a:defRPr/>
              </a:pPr>
              <a:t>‹#›</a:t>
            </a:fld>
            <a:endParaRPr lang="en-US" altLang="en-US"/>
          </a:p>
        </p:txBody>
      </p:sp>
    </p:spTree>
    <p:extLst>
      <p:ext uri="{BB962C8B-B14F-4D97-AF65-F5344CB8AC3E}">
        <p14:creationId xmlns:p14="http://schemas.microsoft.com/office/powerpoint/2010/main" val="36102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2F8E8D3-C4BC-4CB2-B162-508155D12F71}" type="slidenum">
              <a:rPr lang="en-US" altLang="en-US"/>
              <a:pPr>
                <a:defRPr/>
              </a:pPr>
              <a:t>‹#›</a:t>
            </a:fld>
            <a:endParaRPr lang="en-US" altLang="en-US"/>
          </a:p>
        </p:txBody>
      </p:sp>
    </p:spTree>
    <p:extLst>
      <p:ext uri="{BB962C8B-B14F-4D97-AF65-F5344CB8AC3E}">
        <p14:creationId xmlns:p14="http://schemas.microsoft.com/office/powerpoint/2010/main" val="352081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5BA7AAF-46B5-4D18-88A6-046CC3C38434}" type="slidenum">
              <a:rPr lang="en-US" altLang="en-US"/>
              <a:pPr>
                <a:defRPr/>
              </a:pPr>
              <a:t>‹#›</a:t>
            </a:fld>
            <a:endParaRPr lang="en-US" altLang="en-US"/>
          </a:p>
        </p:txBody>
      </p:sp>
    </p:spTree>
    <p:extLst>
      <p:ext uri="{BB962C8B-B14F-4D97-AF65-F5344CB8AC3E}">
        <p14:creationId xmlns:p14="http://schemas.microsoft.com/office/powerpoint/2010/main" val="3094022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24B3331-5A2F-440B-B456-C3C29FC66BA3}" type="slidenum">
              <a:rPr lang="en-US" altLang="en-US"/>
              <a:pPr>
                <a:defRPr/>
              </a:pPr>
              <a:t>‹#›</a:t>
            </a:fld>
            <a:endParaRPr lang="en-US" altLang="en-US"/>
          </a:p>
        </p:txBody>
      </p:sp>
    </p:spTree>
    <p:extLst>
      <p:ext uri="{BB962C8B-B14F-4D97-AF65-F5344CB8AC3E}">
        <p14:creationId xmlns:p14="http://schemas.microsoft.com/office/powerpoint/2010/main" val="371887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E1456F-D9DE-46C6-AE6F-382106B6FE9C}" type="slidenum">
              <a:rPr lang="en-US" altLang="en-US"/>
              <a:pPr>
                <a:defRPr/>
              </a:pPr>
              <a:t>‹#›</a:t>
            </a:fld>
            <a:endParaRPr lang="en-US" altLang="en-US"/>
          </a:p>
        </p:txBody>
      </p:sp>
    </p:spTree>
    <p:extLst>
      <p:ext uri="{BB962C8B-B14F-4D97-AF65-F5344CB8AC3E}">
        <p14:creationId xmlns:p14="http://schemas.microsoft.com/office/powerpoint/2010/main" val="117039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cs typeface="+mn-cs"/>
              </a:defRPr>
            </a:lvl1pPr>
          </a:lstStyle>
          <a:p>
            <a:pPr>
              <a:defRPr/>
            </a:pPr>
            <a:fld id="{2837DC35-3814-4647-B1DE-9DE7E2E7D2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minorplanetcenter.net/mpc/summar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772400" cy="1981200"/>
          </a:xfrm>
        </p:spPr>
        <p:txBody>
          <a:bodyPr/>
          <a:lstStyle/>
          <a:p>
            <a:pPr eaLnBrk="1" hangingPunct="1"/>
            <a:r>
              <a:rPr lang="en-US" altLang="en-US" dirty="0" smtClean="0">
                <a:solidFill>
                  <a:srgbClr val="FF0000"/>
                </a:solidFill>
              </a:rPr>
              <a:t>Measuring the Sizes of Asteroids</a:t>
            </a:r>
          </a:p>
        </p:txBody>
      </p:sp>
      <p:sp>
        <p:nvSpPr>
          <p:cNvPr id="2051" name="Rectangle 3"/>
          <p:cNvSpPr>
            <a:spLocks noGrp="1" noChangeArrowheads="1"/>
          </p:cNvSpPr>
          <p:nvPr>
            <p:ph type="subTitle" idx="1"/>
          </p:nvPr>
        </p:nvSpPr>
        <p:spPr>
          <a:xfrm>
            <a:off x="1371600" y="2057400"/>
            <a:ext cx="6400800" cy="3581400"/>
          </a:xfrm>
        </p:spPr>
        <p:txBody>
          <a:bodyPr/>
          <a:lstStyle/>
          <a:p>
            <a:pPr eaLnBrk="1" hangingPunct="1"/>
            <a:endParaRPr lang="en-US" altLang="en-US" dirty="0" smtClean="0">
              <a:solidFill>
                <a:srgbClr val="FF0000"/>
              </a:solidFill>
            </a:endParaRPr>
          </a:p>
          <a:p>
            <a:pPr eaLnBrk="1" hangingPunct="1"/>
            <a:r>
              <a:rPr lang="en-US" altLang="en-US" dirty="0" smtClean="0"/>
              <a:t> </a:t>
            </a:r>
            <a:r>
              <a:rPr lang="en-US" altLang="en-US" dirty="0" err="1" smtClean="0"/>
              <a:t>DrBill</a:t>
            </a:r>
            <a:r>
              <a:rPr lang="en-US" altLang="en-US" dirty="0" smtClean="0"/>
              <a:t> (20361) </a:t>
            </a:r>
            <a:r>
              <a:rPr lang="en-US" altLang="en-US" dirty="0" err="1" smtClean="0"/>
              <a:t>Romanishin</a:t>
            </a:r>
            <a:endParaRPr lang="en-US" altLang="en-US" dirty="0" smtClean="0"/>
          </a:p>
          <a:p>
            <a:pPr eaLnBrk="1" hangingPunct="1"/>
            <a:r>
              <a:rPr lang="en-US" altLang="en-US" dirty="0" smtClean="0"/>
              <a:t>Emeritus Professor, U. Of Oklahoma  </a:t>
            </a:r>
          </a:p>
          <a:p>
            <a:pPr eaLnBrk="1" hangingPunct="1"/>
            <a:r>
              <a:rPr lang="en-US" altLang="en-US" dirty="0" smtClean="0"/>
              <a:t>Oklahoma City Astronomy Club</a:t>
            </a:r>
          </a:p>
          <a:p>
            <a:pPr eaLnBrk="1" hangingPunct="1"/>
            <a:r>
              <a:rPr lang="en-US" altLang="en-US" dirty="0" smtClean="0">
                <a:solidFill>
                  <a:srgbClr val="0000CC"/>
                </a:solidFill>
              </a:rPr>
              <a:t>10 February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Meteorcrat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382000" cy="5754688"/>
          </a:xfrm>
          <a:prstGeom prst="rect">
            <a:avLst/>
          </a:prstGeom>
          <a:noFill/>
        </p:spPr>
        <p:txBody>
          <a:bodyPr>
            <a:spAutoFit/>
          </a:bodyPr>
          <a:lstStyle/>
          <a:p>
            <a:pPr>
              <a:defRPr/>
            </a:pPr>
            <a:r>
              <a:rPr lang="en-US" dirty="0">
                <a:effectLst>
                  <a:outerShdw blurRad="38100" dist="38100" dir="2700000" algn="tl">
                    <a:srgbClr val="000000">
                      <a:alpha val="43137"/>
                    </a:srgbClr>
                  </a:outerShdw>
                </a:effectLst>
                <a:cs typeface="+mn-cs"/>
              </a:rPr>
              <a:t>Asteroid Nomenclature</a:t>
            </a:r>
            <a:endParaRPr lang="en-US" b="1" i="1" u="sng" dirty="0">
              <a:cs typeface="+mn-cs"/>
            </a:endParaRPr>
          </a:p>
          <a:p>
            <a:pPr>
              <a:defRPr/>
            </a:pPr>
            <a:endParaRPr lang="en-US" sz="2400" dirty="0">
              <a:solidFill>
                <a:schemeClr val="tx1"/>
              </a:solidFill>
              <a:cs typeface="+mn-cs"/>
            </a:endParaRPr>
          </a:p>
          <a:p>
            <a:pPr>
              <a:defRPr/>
            </a:pPr>
            <a:r>
              <a:rPr lang="en-US" sz="2400" dirty="0">
                <a:solidFill>
                  <a:schemeClr val="tx1"/>
                </a:solidFill>
                <a:cs typeface="+mn-cs"/>
              </a:rPr>
              <a:t>Each asteroid can have up to 3 </a:t>
            </a:r>
            <a:r>
              <a:rPr lang="en-US" sz="2400" dirty="0" smtClean="0">
                <a:solidFill>
                  <a:schemeClr val="tx1"/>
                </a:solidFill>
                <a:cs typeface="+mn-cs"/>
              </a:rPr>
              <a:t>designations</a:t>
            </a:r>
            <a:r>
              <a:rPr lang="en-US" sz="2400" dirty="0">
                <a:solidFill>
                  <a:schemeClr val="tx1"/>
                </a:solidFill>
                <a:cs typeface="+mn-cs"/>
              </a:rPr>
              <a:t>:</a:t>
            </a:r>
          </a:p>
          <a:p>
            <a:pPr marL="457200" indent="-457200">
              <a:buFontTx/>
              <a:buAutoNum type="arabicParenR"/>
              <a:defRPr/>
            </a:pPr>
            <a:r>
              <a:rPr lang="en-US" sz="2400" dirty="0">
                <a:solidFill>
                  <a:schemeClr val="tx1"/>
                </a:solidFill>
                <a:cs typeface="+mn-cs"/>
              </a:rPr>
              <a:t>Provisional designation  e.g.  1998 WH24</a:t>
            </a:r>
          </a:p>
          <a:p>
            <a:pPr marL="457200" indent="-457200">
              <a:buFontTx/>
              <a:buAutoNum type="arabicParenR"/>
              <a:defRPr/>
            </a:pPr>
            <a:r>
              <a:rPr lang="en-US" sz="2400" dirty="0">
                <a:solidFill>
                  <a:schemeClr val="tx1"/>
                </a:solidFill>
                <a:cs typeface="+mn-cs"/>
              </a:rPr>
              <a:t>Permanent number – assigned after good orbit determined     e.g.   (19521)</a:t>
            </a:r>
          </a:p>
          <a:p>
            <a:pPr marL="457200" indent="-457200">
              <a:buFontTx/>
              <a:buAutoNum type="arabicParenR" startAt="3"/>
              <a:defRPr/>
            </a:pPr>
            <a:r>
              <a:rPr lang="en-US" sz="2400" dirty="0">
                <a:solidFill>
                  <a:schemeClr val="tx1"/>
                </a:solidFill>
                <a:cs typeface="+mn-cs"/>
              </a:rPr>
              <a:t>Some objects with numbers also given names e.g. Chaos</a:t>
            </a:r>
          </a:p>
          <a:p>
            <a:pPr marL="457200" indent="-457200">
              <a:buFontTx/>
              <a:buAutoNum type="arabicParenR" startAt="3"/>
              <a:defRPr/>
            </a:pPr>
            <a:endParaRPr lang="en-US" sz="2400" dirty="0">
              <a:solidFill>
                <a:schemeClr val="tx1"/>
              </a:solidFill>
              <a:cs typeface="+mn-cs"/>
            </a:endParaRPr>
          </a:p>
          <a:p>
            <a:pPr>
              <a:defRPr/>
            </a:pPr>
            <a:r>
              <a:rPr lang="en-US" sz="2400" dirty="0">
                <a:solidFill>
                  <a:schemeClr val="tx1"/>
                </a:solidFill>
                <a:cs typeface="+mn-cs"/>
              </a:rPr>
              <a:t>    1998 WH24 , (19521) and Chaos all refer to same object</a:t>
            </a:r>
          </a:p>
          <a:p>
            <a:pPr>
              <a:defRPr/>
            </a:pPr>
            <a:r>
              <a:rPr lang="en-US" sz="2400" dirty="0">
                <a:solidFill>
                  <a:schemeClr val="tx1"/>
                </a:solidFill>
                <a:cs typeface="+mn-cs"/>
              </a:rPr>
              <a:t>  </a:t>
            </a:r>
          </a:p>
          <a:p>
            <a:pPr>
              <a:defRPr/>
            </a:pPr>
            <a:r>
              <a:rPr lang="en-US" sz="2400" dirty="0">
                <a:solidFill>
                  <a:schemeClr val="tx1"/>
                </a:solidFill>
                <a:cs typeface="+mn-cs"/>
              </a:rPr>
              <a:t>    Minor Planet Center (Harvard/Smithsonian) keeps track</a:t>
            </a:r>
          </a:p>
          <a:p>
            <a:pPr>
              <a:defRPr/>
            </a:pPr>
            <a:r>
              <a:rPr lang="en-US" sz="2400" dirty="0">
                <a:solidFill>
                  <a:schemeClr val="tx1"/>
                </a:solidFill>
                <a:cs typeface="+mn-cs"/>
              </a:rPr>
              <a:t>of asteroids:</a:t>
            </a:r>
          </a:p>
          <a:p>
            <a:pPr>
              <a:defRPr/>
            </a:pPr>
            <a:r>
              <a:rPr lang="en-US" sz="2400" dirty="0">
                <a:solidFill>
                  <a:schemeClr val="tx1"/>
                </a:solidFill>
                <a:cs typeface="+mn-cs"/>
              </a:rPr>
              <a:t>      </a:t>
            </a:r>
            <a:r>
              <a:rPr lang="en-US" sz="2400" dirty="0">
                <a:solidFill>
                  <a:schemeClr val="tx1"/>
                </a:solidFill>
                <a:cs typeface="+mn-cs"/>
                <a:hlinkClick r:id="rId2"/>
              </a:rPr>
              <a:t>www.minorplanetcenter.net/mpc/summary</a:t>
            </a:r>
            <a:r>
              <a:rPr lang="en-US" sz="2400" dirty="0">
                <a:solidFill>
                  <a:schemeClr val="tx1"/>
                </a:solidFill>
                <a:cs typeface="+mn-cs"/>
              </a:rPr>
              <a:t> for latest number of objects known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7318" y="762000"/>
            <a:ext cx="2514600" cy="107721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 Favorite</a:t>
            </a:r>
          </a:p>
          <a:p>
            <a:pPr>
              <a:defRPr/>
            </a:pPr>
            <a:r>
              <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Asteroid</a:t>
            </a:r>
            <a:r>
              <a:rPr lang="en-US"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TextBox 1"/>
          <p:cNvSpPr txBox="1"/>
          <p:nvPr/>
        </p:nvSpPr>
        <p:spPr>
          <a:xfrm>
            <a:off x="197318" y="2057400"/>
            <a:ext cx="2514600" cy="2554545"/>
          </a:xfrm>
          <a:prstGeom prst="rect">
            <a:avLst/>
          </a:prstGeom>
          <a:noFill/>
        </p:spPr>
        <p:txBody>
          <a:bodyPr wrap="square" rtlCol="0">
            <a:spAutoFit/>
          </a:bodyPr>
          <a:lstStyle/>
          <a:p>
            <a:r>
              <a:rPr lang="en-US" sz="2000" dirty="0" smtClean="0">
                <a:solidFill>
                  <a:schemeClr val="tx1"/>
                </a:solidFill>
              </a:rPr>
              <a:t>Info on asteroid (20361) </a:t>
            </a:r>
            <a:r>
              <a:rPr lang="en-US" sz="2000" dirty="0" err="1" smtClean="0">
                <a:solidFill>
                  <a:schemeClr val="tx1"/>
                </a:solidFill>
              </a:rPr>
              <a:t>Romanishin</a:t>
            </a:r>
            <a:r>
              <a:rPr lang="en-US" sz="2000" dirty="0" smtClean="0">
                <a:solidFill>
                  <a:schemeClr val="tx1"/>
                </a:solidFill>
              </a:rPr>
              <a:t> from NASA/JPL</a:t>
            </a:r>
          </a:p>
          <a:p>
            <a:r>
              <a:rPr lang="en-US" sz="2000" dirty="0" smtClean="0">
                <a:solidFill>
                  <a:schemeClr val="tx1"/>
                </a:solidFill>
              </a:rPr>
              <a:t>Small-Body database, which contains info on all asteroids known</a:t>
            </a:r>
          </a:p>
          <a:p>
            <a:r>
              <a:rPr lang="en-US" sz="2000" dirty="0" smtClean="0">
                <a:solidFill>
                  <a:schemeClr val="tx1"/>
                </a:solidFill>
              </a:rPr>
              <a:t>(as well as comets).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smtClean="0"/>
          </a:p>
        </p:txBody>
      </p:sp>
      <p:sp>
        <p:nvSpPr>
          <p:cNvPr id="16387" name="Rectangle 3"/>
          <p:cNvSpPr>
            <a:spLocks noGrp="1" noChangeArrowheads="1"/>
          </p:cNvSpPr>
          <p:nvPr>
            <p:ph type="body" idx="1"/>
          </p:nvPr>
        </p:nvSpPr>
        <p:spPr/>
        <p:txBody>
          <a:bodyPr/>
          <a:lstStyle/>
          <a:p>
            <a:pPr eaLnBrk="1" hangingPunct="1"/>
            <a:endParaRPr lang="en-US" altLang="en-US" smtClean="0"/>
          </a:p>
        </p:txBody>
      </p:sp>
      <p:pic>
        <p:nvPicPr>
          <p:cNvPr id="16388" name="Picture 4" descr="aste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33400"/>
            <a:ext cx="47625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767574" y="130432"/>
            <a:ext cx="3842264" cy="8001000"/>
          </a:xfrm>
          <a:prstGeom prst="rect">
            <a:avLst/>
          </a:prstGeom>
        </p:spPr>
      </p:pic>
      <p:sp>
        <p:nvSpPr>
          <p:cNvPr id="5" name="TextBox 4"/>
          <p:cNvSpPr txBox="1"/>
          <p:nvPr/>
        </p:nvSpPr>
        <p:spPr>
          <a:xfrm>
            <a:off x="381000" y="381000"/>
            <a:ext cx="8458200" cy="1631216"/>
          </a:xfrm>
          <a:prstGeom prst="rect">
            <a:avLst/>
          </a:prstGeom>
          <a:noFill/>
        </p:spPr>
        <p:txBody>
          <a:bodyPr wrap="square" rtlCol="0">
            <a:spAutoFit/>
          </a:bodyPr>
          <a:lstStyle/>
          <a:p>
            <a:r>
              <a:rPr lang="en-US" sz="2000" dirty="0" smtClean="0">
                <a:solidFill>
                  <a:schemeClr val="tx1"/>
                </a:solidFill>
              </a:rPr>
              <a:t>Measuring size of a RESOLVED object whose distance we know.</a:t>
            </a:r>
          </a:p>
          <a:p>
            <a:endParaRPr lang="en-US" sz="2000" dirty="0">
              <a:solidFill>
                <a:schemeClr val="tx1"/>
              </a:solidFill>
            </a:endParaRPr>
          </a:p>
          <a:p>
            <a:r>
              <a:rPr lang="en-US" sz="2000" dirty="0" smtClean="0">
                <a:solidFill>
                  <a:schemeClr val="tx1"/>
                </a:solidFill>
              </a:rPr>
              <a:t>For example, the Moon.  The image in your telescope is just a “scale model” of actual object.  The “scale factor” is just: </a:t>
            </a:r>
          </a:p>
          <a:p>
            <a:r>
              <a:rPr lang="en-US" sz="2000" dirty="0">
                <a:solidFill>
                  <a:schemeClr val="tx1"/>
                </a:solidFill>
              </a:rPr>
              <a:t> </a:t>
            </a:r>
            <a:r>
              <a:rPr lang="en-US" sz="2000" dirty="0" smtClean="0">
                <a:solidFill>
                  <a:schemeClr val="tx1"/>
                </a:solidFill>
              </a:rPr>
              <a:t>   </a:t>
            </a:r>
            <a:r>
              <a:rPr lang="en-US" sz="2000" dirty="0" smtClean="0">
                <a:solidFill>
                  <a:schemeClr val="tx1"/>
                </a:solidFill>
              </a:rPr>
              <a:t>(</a:t>
            </a:r>
            <a:r>
              <a:rPr lang="en-US" sz="2000" dirty="0" smtClean="0">
                <a:solidFill>
                  <a:schemeClr val="tx1"/>
                </a:solidFill>
              </a:rPr>
              <a:t>focal length of telescope</a:t>
            </a:r>
            <a:r>
              <a:rPr lang="en-US" sz="2000" dirty="0" smtClean="0">
                <a:solidFill>
                  <a:schemeClr val="tx1"/>
                </a:solidFill>
              </a:rPr>
              <a:t>) / (distance to object)</a:t>
            </a:r>
            <a:endParaRPr lang="en-US" sz="2000" dirty="0">
              <a:solidFill>
                <a:schemeClr val="tx1"/>
              </a:solidFill>
            </a:endParaRPr>
          </a:p>
        </p:txBody>
      </p:sp>
    </p:spTree>
    <p:extLst>
      <p:ext uri="{BB962C8B-B14F-4D97-AF65-F5344CB8AC3E}">
        <p14:creationId xmlns:p14="http://schemas.microsoft.com/office/powerpoint/2010/main" val="12388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dirty="0" smtClean="0"/>
              <a:t>         How big are asteroids?</a:t>
            </a:r>
          </a:p>
          <a:p>
            <a:pPr marL="0" indent="0">
              <a:buNone/>
            </a:pPr>
            <a:r>
              <a:rPr lang="en-US" dirty="0" smtClean="0"/>
              <a:t>   From earth, almost all are </a:t>
            </a:r>
            <a:r>
              <a:rPr lang="en-US" dirty="0" smtClean="0">
                <a:solidFill>
                  <a:srgbClr val="FF0000"/>
                </a:solidFill>
              </a:rPr>
              <a:t>UNRESOLVED</a:t>
            </a:r>
            <a:r>
              <a:rPr lang="en-US" dirty="0" smtClean="0"/>
              <a:t>.</a:t>
            </a:r>
          </a:p>
          <a:p>
            <a:pPr marL="0" indent="0">
              <a:buNone/>
            </a:pPr>
            <a:r>
              <a:rPr lang="en-US" dirty="0" smtClean="0"/>
              <a:t>That is, they just look like a dot – no disk</a:t>
            </a:r>
          </a:p>
          <a:p>
            <a:pPr marL="0" indent="0">
              <a:buNone/>
            </a:pPr>
            <a:r>
              <a:rPr lang="en-US" dirty="0"/>
              <a:t>c</a:t>
            </a:r>
            <a:r>
              <a:rPr lang="en-US" dirty="0" smtClean="0"/>
              <a:t>an be seen. So we </a:t>
            </a:r>
            <a:r>
              <a:rPr lang="en-US" dirty="0" smtClean="0">
                <a:solidFill>
                  <a:srgbClr val="0000CC"/>
                </a:solidFill>
              </a:rPr>
              <a:t>can’t </a:t>
            </a:r>
            <a:r>
              <a:rPr lang="en-US" dirty="0" smtClean="0"/>
              <a:t>measure size as we do for Moon.</a:t>
            </a:r>
          </a:p>
          <a:p>
            <a:pPr marL="0" indent="0">
              <a:buNone/>
            </a:pPr>
            <a:r>
              <a:rPr lang="en-US" dirty="0"/>
              <a:t> </a:t>
            </a:r>
            <a:r>
              <a:rPr lang="en-US" dirty="0" smtClean="0"/>
              <a:t> One way to measure size (and projected shape) is to use </a:t>
            </a:r>
            <a:r>
              <a:rPr lang="en-US" dirty="0" smtClean="0">
                <a:solidFill>
                  <a:srgbClr val="FF0000"/>
                </a:solidFill>
              </a:rPr>
              <a:t>stellar </a:t>
            </a:r>
            <a:r>
              <a:rPr lang="en-US" dirty="0" err="1" smtClean="0">
                <a:solidFill>
                  <a:srgbClr val="FF0000"/>
                </a:solidFill>
              </a:rPr>
              <a:t>occultations</a:t>
            </a:r>
            <a:r>
              <a:rPr lang="en-US" dirty="0" smtClean="0">
                <a:solidFill>
                  <a:srgbClr val="FF0000"/>
                </a:solidFill>
              </a:rPr>
              <a:t> </a:t>
            </a:r>
            <a:r>
              <a:rPr lang="en-US" dirty="0" smtClean="0"/>
              <a:t>to essentially measure size of asteroids </a:t>
            </a:r>
            <a:r>
              <a:rPr lang="en-US" dirty="0" smtClean="0">
                <a:solidFill>
                  <a:srgbClr val="C00000"/>
                </a:solidFill>
              </a:rPr>
              <a:t>shadow</a:t>
            </a:r>
            <a:r>
              <a:rPr lang="en-US" dirty="0" smtClean="0"/>
              <a:t>.   </a:t>
            </a:r>
            <a:r>
              <a:rPr lang="en-US" dirty="0" smtClean="0">
                <a:solidFill>
                  <a:srgbClr val="66FF33"/>
                </a:solidFill>
              </a:rPr>
              <a:t>Amateur astronomers </a:t>
            </a:r>
            <a:r>
              <a:rPr lang="en-US" dirty="0" smtClean="0"/>
              <a:t>make many crucial occultation observations!</a:t>
            </a:r>
            <a:endParaRPr lang="en-US" dirty="0"/>
          </a:p>
        </p:txBody>
      </p:sp>
    </p:spTree>
    <p:extLst>
      <p:ext uri="{BB962C8B-B14F-4D97-AF65-F5344CB8AC3E}">
        <p14:creationId xmlns:p14="http://schemas.microsoft.com/office/powerpoint/2010/main" val="2475436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1" y="381000"/>
            <a:ext cx="8686800" cy="5745163"/>
          </a:xfrm>
        </p:spPr>
      </p:pic>
    </p:spTree>
    <p:extLst>
      <p:ext uri="{BB962C8B-B14F-4D97-AF65-F5344CB8AC3E}">
        <p14:creationId xmlns:p14="http://schemas.microsoft.com/office/powerpoint/2010/main" val="1891481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600200"/>
            <a:ext cx="8686800" cy="4525963"/>
          </a:xfrm>
        </p:spPr>
      </p:pic>
      <p:sp>
        <p:nvSpPr>
          <p:cNvPr id="5" name="TextBox 4"/>
          <p:cNvSpPr txBox="1"/>
          <p:nvPr/>
        </p:nvSpPr>
        <p:spPr>
          <a:xfrm>
            <a:off x="457200" y="533400"/>
            <a:ext cx="7924800" cy="1015663"/>
          </a:xfrm>
          <a:prstGeom prst="rect">
            <a:avLst/>
          </a:prstGeom>
          <a:noFill/>
        </p:spPr>
        <p:txBody>
          <a:bodyPr wrap="square" rtlCol="0">
            <a:spAutoFit/>
          </a:bodyPr>
          <a:lstStyle/>
          <a:p>
            <a:r>
              <a:rPr lang="en-US" sz="2000" dirty="0" smtClean="0">
                <a:solidFill>
                  <a:srgbClr val="0000CC"/>
                </a:solidFill>
              </a:rPr>
              <a:t>Several free software packages are available to make occultation predictions for anywhere on earth.  Here is an example prediction that happened to cross OK in 2004.</a:t>
            </a:r>
            <a:endParaRPr lang="en-US" sz="2000" dirty="0">
              <a:solidFill>
                <a:srgbClr val="0000CC"/>
              </a:solidFill>
            </a:endParaRPr>
          </a:p>
        </p:txBody>
      </p:sp>
    </p:spTree>
    <p:extLst>
      <p:ext uri="{BB962C8B-B14F-4D97-AF65-F5344CB8AC3E}">
        <p14:creationId xmlns:p14="http://schemas.microsoft.com/office/powerpoint/2010/main" val="3622101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609600"/>
            <a:ext cx="5867400" cy="5516563"/>
          </a:xfrm>
        </p:spPr>
      </p:pic>
      <p:sp>
        <p:nvSpPr>
          <p:cNvPr id="7" name="TextBox 6"/>
          <p:cNvSpPr txBox="1"/>
          <p:nvPr/>
        </p:nvSpPr>
        <p:spPr>
          <a:xfrm>
            <a:off x="228600" y="609600"/>
            <a:ext cx="2667000" cy="5016758"/>
          </a:xfrm>
          <a:prstGeom prst="rect">
            <a:avLst/>
          </a:prstGeom>
          <a:noFill/>
        </p:spPr>
        <p:txBody>
          <a:bodyPr wrap="square" rtlCol="0">
            <a:spAutoFit/>
          </a:bodyPr>
          <a:lstStyle/>
          <a:p>
            <a:r>
              <a:rPr lang="en-US" sz="2000" dirty="0" smtClean="0"/>
              <a:t>Here, stars were allowed to trail over CCD.  When asteroid passed over star, there is a “gap” in starlight.  Gap lasted about 16 seconds.</a:t>
            </a:r>
          </a:p>
          <a:p>
            <a:endParaRPr lang="en-US" sz="2000" dirty="0"/>
          </a:p>
          <a:p>
            <a:r>
              <a:rPr lang="en-US" sz="2000" dirty="0" smtClean="0"/>
              <a:t>From speed of shadow (accurately known from orbits of asteroid and earth), one can convert </a:t>
            </a:r>
            <a:r>
              <a:rPr lang="en-US" sz="2000" dirty="0" smtClean="0">
                <a:solidFill>
                  <a:srgbClr val="0000CC"/>
                </a:solidFill>
              </a:rPr>
              <a:t>time span</a:t>
            </a:r>
            <a:r>
              <a:rPr lang="en-US" sz="2000" dirty="0" smtClean="0"/>
              <a:t> of gap to </a:t>
            </a:r>
            <a:r>
              <a:rPr lang="en-US" sz="2000" dirty="0" smtClean="0">
                <a:solidFill>
                  <a:srgbClr val="0000CC"/>
                </a:solidFill>
              </a:rPr>
              <a:t>size (length) </a:t>
            </a:r>
            <a:r>
              <a:rPr lang="en-US" sz="2000" dirty="0" smtClean="0"/>
              <a:t>of chord across asteroid.</a:t>
            </a:r>
            <a:endParaRPr lang="en-US" sz="2000" dirty="0"/>
          </a:p>
        </p:txBody>
      </p:sp>
    </p:spTree>
    <p:extLst>
      <p:ext uri="{BB962C8B-B14F-4D97-AF65-F5344CB8AC3E}">
        <p14:creationId xmlns:p14="http://schemas.microsoft.com/office/powerpoint/2010/main" val="900700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8999" y="381000"/>
            <a:ext cx="5410201" cy="5745163"/>
          </a:xfrm>
        </p:spPr>
      </p:pic>
      <p:sp>
        <p:nvSpPr>
          <p:cNvPr id="5" name="TextBox 4"/>
          <p:cNvSpPr txBox="1"/>
          <p:nvPr/>
        </p:nvSpPr>
        <p:spPr>
          <a:xfrm>
            <a:off x="152400" y="533400"/>
            <a:ext cx="3048000" cy="5632311"/>
          </a:xfrm>
          <a:prstGeom prst="rect">
            <a:avLst/>
          </a:prstGeom>
          <a:noFill/>
        </p:spPr>
        <p:txBody>
          <a:bodyPr wrap="square" rtlCol="0">
            <a:spAutoFit/>
          </a:bodyPr>
          <a:lstStyle/>
          <a:p>
            <a:r>
              <a:rPr lang="en-US" sz="2400" dirty="0" smtClean="0"/>
              <a:t>Occultation of a</a:t>
            </a:r>
          </a:p>
          <a:p>
            <a:r>
              <a:rPr lang="en-US" sz="2400" dirty="0" smtClean="0"/>
              <a:t>~100 mile diameter</a:t>
            </a:r>
          </a:p>
          <a:p>
            <a:r>
              <a:rPr lang="en-US" sz="2400" dirty="0"/>
              <a:t>a</a:t>
            </a:r>
            <a:r>
              <a:rPr lang="en-US" sz="2400" dirty="0" smtClean="0"/>
              <a:t>steroid, observed from OK, TX, Baja.</a:t>
            </a:r>
          </a:p>
          <a:p>
            <a:endParaRPr lang="en-US" sz="2400" dirty="0" smtClean="0"/>
          </a:p>
          <a:p>
            <a:r>
              <a:rPr lang="en-US" sz="2400" dirty="0" smtClean="0"/>
              <a:t>(from Sky and Telescope June 2006)</a:t>
            </a:r>
            <a:endParaRPr lang="en-US" sz="2400" dirty="0"/>
          </a:p>
          <a:p>
            <a:endParaRPr lang="en-US" sz="2400" dirty="0" smtClean="0"/>
          </a:p>
          <a:p>
            <a:r>
              <a:rPr lang="en-US" sz="2400" dirty="0" smtClean="0"/>
              <a:t>One telescope = only one </a:t>
            </a:r>
            <a:r>
              <a:rPr lang="en-US" sz="2400" dirty="0" smtClean="0">
                <a:solidFill>
                  <a:srgbClr val="0000CC"/>
                </a:solidFill>
              </a:rPr>
              <a:t>chord. </a:t>
            </a:r>
            <a:r>
              <a:rPr lang="en-US" sz="2400" dirty="0"/>
              <a:t> </a:t>
            </a:r>
            <a:r>
              <a:rPr lang="en-US" sz="2400" dirty="0" smtClean="0"/>
              <a:t>Need multiple telescopes across path to get shape and size.</a:t>
            </a:r>
            <a:endParaRPr lang="en-US" sz="2400" dirty="0">
              <a:solidFill>
                <a:srgbClr val="0000CC"/>
              </a:solidFill>
            </a:endParaRPr>
          </a:p>
        </p:txBody>
      </p:sp>
    </p:spTree>
    <p:extLst>
      <p:ext uri="{BB962C8B-B14F-4D97-AF65-F5344CB8AC3E}">
        <p14:creationId xmlns:p14="http://schemas.microsoft.com/office/powerpoint/2010/main" val="3822907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304800"/>
            <a:ext cx="8229600" cy="5821363"/>
          </a:xfrm>
        </p:spPr>
        <p:style>
          <a:lnRef idx="2">
            <a:schemeClr val="accent2"/>
          </a:lnRef>
          <a:fillRef idx="1">
            <a:schemeClr val="lt1"/>
          </a:fillRef>
          <a:effectRef idx="0">
            <a:schemeClr val="accent2"/>
          </a:effectRef>
          <a:fontRef idx="minor">
            <a:schemeClr val="dk1"/>
          </a:fontRef>
        </p:style>
        <p:txBody>
          <a:bodyPr/>
          <a:lstStyle/>
          <a:p>
            <a:pPr marL="0" indent="0" eaLnBrk="1" hangingPunct="1">
              <a:buFontTx/>
              <a:buNone/>
            </a:pPr>
            <a:endParaRPr lang="en-US" altLang="en-US" sz="2400" dirty="0" smtClean="0"/>
          </a:p>
          <a:p>
            <a:pPr marL="0" indent="0" eaLnBrk="1" hangingPunct="1">
              <a:buFontTx/>
              <a:buNone/>
            </a:pPr>
            <a:r>
              <a:rPr lang="en-US" altLang="en-US" sz="2400" dirty="0" smtClean="0"/>
              <a:t>Slides for this and other talks to amateur groups, along with slides from some of my University courses and other astronomy junk can be found on my personal website:</a:t>
            </a:r>
          </a:p>
          <a:p>
            <a:pPr marL="0" indent="0" eaLnBrk="1" hangingPunct="1">
              <a:buFontTx/>
              <a:buNone/>
            </a:pPr>
            <a:r>
              <a:rPr lang="en-US" altLang="en-US" sz="2800" dirty="0" smtClean="0">
                <a:solidFill>
                  <a:srgbClr val="FF0000"/>
                </a:solidFill>
              </a:rPr>
              <a:t>        </a:t>
            </a:r>
            <a:r>
              <a:rPr lang="en-US" altLang="en-US" sz="4000" dirty="0" smtClean="0">
                <a:solidFill>
                  <a:srgbClr val="FF0000"/>
                </a:solidFill>
              </a:rPr>
              <a:t>hildaandtrojanasteroids.net</a:t>
            </a:r>
          </a:p>
          <a:p>
            <a:pPr marL="0" indent="0" eaLnBrk="1" hangingPunct="1">
              <a:buFontTx/>
              <a:buNone/>
            </a:pPr>
            <a:endParaRPr lang="en-US" altLang="en-US" sz="2800" dirty="0" smtClean="0">
              <a:solidFill>
                <a:srgbClr val="FF0000"/>
              </a:solidFill>
            </a:endParaRPr>
          </a:p>
          <a:p>
            <a:pPr marL="0" indent="0" eaLnBrk="1" hangingPunct="1">
              <a:buFontTx/>
              <a:buNone/>
            </a:pPr>
            <a:r>
              <a:rPr lang="en-US" altLang="en-US" sz="2400" dirty="0" smtClean="0"/>
              <a:t>My email address:</a:t>
            </a:r>
          </a:p>
          <a:p>
            <a:pPr marL="0" indent="0" eaLnBrk="1" hangingPunct="1">
              <a:buFontTx/>
              <a:buNone/>
            </a:pPr>
            <a:endParaRPr lang="en-US" altLang="en-US" sz="2400" dirty="0"/>
          </a:p>
          <a:p>
            <a:pPr marL="0" indent="0" eaLnBrk="1" hangingPunct="1">
              <a:buFontTx/>
              <a:buNone/>
            </a:pPr>
            <a:r>
              <a:rPr lang="en-US" altLang="en-US" dirty="0" smtClean="0">
                <a:solidFill>
                  <a:srgbClr val="FF0000"/>
                </a:solidFill>
              </a:rPr>
              <a:t>                 wromanishin@ou.edu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6600" y="1905000"/>
            <a:ext cx="5791200" cy="4221163"/>
          </a:xfrm>
        </p:spPr>
      </p:pic>
      <p:sp>
        <p:nvSpPr>
          <p:cNvPr id="5" name="TextBox 4"/>
          <p:cNvSpPr txBox="1"/>
          <p:nvPr/>
        </p:nvSpPr>
        <p:spPr>
          <a:xfrm>
            <a:off x="228600" y="304800"/>
            <a:ext cx="8610600" cy="1938992"/>
          </a:xfrm>
          <a:prstGeom prst="rect">
            <a:avLst/>
          </a:prstGeom>
          <a:noFill/>
        </p:spPr>
        <p:txBody>
          <a:bodyPr wrap="square" rtlCol="0">
            <a:spAutoFit/>
          </a:bodyPr>
          <a:lstStyle/>
          <a:p>
            <a:r>
              <a:rPr lang="en-US" sz="2000" dirty="0" smtClean="0">
                <a:solidFill>
                  <a:schemeClr val="tx1"/>
                </a:solidFill>
              </a:rPr>
              <a:t>Observing </a:t>
            </a:r>
            <a:r>
              <a:rPr lang="en-US" sz="2000" dirty="0" err="1" smtClean="0">
                <a:solidFill>
                  <a:schemeClr val="tx1"/>
                </a:solidFill>
              </a:rPr>
              <a:t>occultations</a:t>
            </a:r>
            <a:r>
              <a:rPr lang="en-US" sz="2000" dirty="0" smtClean="0">
                <a:solidFill>
                  <a:schemeClr val="tx1"/>
                </a:solidFill>
              </a:rPr>
              <a:t> requires a portable telescope system, as shadow paths very </a:t>
            </a:r>
            <a:r>
              <a:rPr lang="en-US" sz="2000" dirty="0" err="1" smtClean="0">
                <a:solidFill>
                  <a:schemeClr val="tx1"/>
                </a:solidFill>
              </a:rPr>
              <a:t>seldomly</a:t>
            </a:r>
            <a:r>
              <a:rPr lang="en-US" sz="2000" dirty="0" smtClean="0">
                <a:solidFill>
                  <a:schemeClr val="tx1"/>
                </a:solidFill>
              </a:rPr>
              <a:t> pass over your observatory!  System must provide accurate timing of star brightness to sub-second accuracy.  Nowadays, video cameras and GPS units (no more WWV and stopwatches!) are readily available to do the job. (As my dear father says- “All you need is money”)</a:t>
            </a:r>
            <a:endParaRPr lang="en-US" sz="2000" dirty="0">
              <a:solidFill>
                <a:schemeClr val="tx1"/>
              </a:solidFill>
            </a:endParaRPr>
          </a:p>
        </p:txBody>
      </p:sp>
      <p:sp>
        <p:nvSpPr>
          <p:cNvPr id="6" name="TextBox 5"/>
          <p:cNvSpPr txBox="1"/>
          <p:nvPr/>
        </p:nvSpPr>
        <p:spPr>
          <a:xfrm>
            <a:off x="304800" y="2251813"/>
            <a:ext cx="2895600" cy="3662541"/>
          </a:xfrm>
          <a:prstGeom prst="rect">
            <a:avLst/>
          </a:prstGeom>
          <a:noFill/>
        </p:spPr>
        <p:txBody>
          <a:bodyPr wrap="square" rtlCol="0">
            <a:spAutoFit/>
          </a:bodyPr>
          <a:lstStyle/>
          <a:p>
            <a:r>
              <a:rPr lang="en-US" sz="2000" dirty="0" smtClean="0"/>
              <a:t>Small telescopes can be very useful, as you do </a:t>
            </a:r>
            <a:r>
              <a:rPr lang="en-US" sz="2000" dirty="0" smtClean="0">
                <a:solidFill>
                  <a:srgbClr val="0000CC"/>
                </a:solidFill>
              </a:rPr>
              <a:t>NOT</a:t>
            </a:r>
            <a:r>
              <a:rPr lang="en-US" sz="2000" dirty="0" smtClean="0"/>
              <a:t> need to detect the asteroid, only the </a:t>
            </a:r>
            <a:r>
              <a:rPr lang="en-US" sz="2000" dirty="0" smtClean="0">
                <a:solidFill>
                  <a:srgbClr val="66FF33"/>
                </a:solidFill>
              </a:rPr>
              <a:t>STAR</a:t>
            </a:r>
            <a:r>
              <a:rPr lang="en-US" sz="2000" dirty="0" smtClean="0"/>
              <a:t> being occulted!!</a:t>
            </a:r>
          </a:p>
          <a:p>
            <a:r>
              <a:rPr lang="en-US" sz="1600" dirty="0" smtClean="0"/>
              <a:t>(Naked eye occultation?)</a:t>
            </a:r>
          </a:p>
          <a:p>
            <a:endParaRPr lang="en-US" sz="1600" dirty="0"/>
          </a:p>
          <a:p>
            <a:r>
              <a:rPr lang="en-US" sz="2000" dirty="0" smtClean="0"/>
              <a:t>Some amateurs have developed automated </a:t>
            </a:r>
          </a:p>
          <a:p>
            <a:r>
              <a:rPr lang="en-US" sz="2000" dirty="0" smtClean="0"/>
              <a:t>“strings” of systems they set up across shadow path!!!!</a:t>
            </a:r>
            <a:endParaRPr lang="en-US" sz="2000" dirty="0"/>
          </a:p>
        </p:txBody>
      </p:sp>
    </p:spTree>
    <p:extLst>
      <p:ext uri="{BB962C8B-B14F-4D97-AF65-F5344CB8AC3E}">
        <p14:creationId xmlns:p14="http://schemas.microsoft.com/office/powerpoint/2010/main" val="2091686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8458200" cy="6063198"/>
          </a:xfrm>
          <a:prstGeom prst="rect">
            <a:avLst/>
          </a:prstGeom>
          <a:noFill/>
        </p:spPr>
        <p:txBody>
          <a:bodyPr wrap="square" rtlCol="0">
            <a:spAutoFit/>
          </a:bodyPr>
          <a:lstStyle/>
          <a:p>
            <a:r>
              <a:rPr lang="en-US" sz="2400" dirty="0" smtClean="0"/>
              <a:t>Stellar </a:t>
            </a:r>
            <a:r>
              <a:rPr lang="en-US" sz="2400" dirty="0" err="1" smtClean="0"/>
              <a:t>occultations</a:t>
            </a:r>
            <a:r>
              <a:rPr lang="en-US" sz="2400" dirty="0" smtClean="0"/>
              <a:t>- the Good and the Bad</a:t>
            </a:r>
            <a:endParaRPr lang="en-US" sz="2400" dirty="0"/>
          </a:p>
          <a:p>
            <a:r>
              <a:rPr lang="en-US" sz="2000" dirty="0" smtClean="0">
                <a:solidFill>
                  <a:srgbClr val="66FF33"/>
                </a:solidFill>
              </a:rPr>
              <a:t>Good: Can use small telescopes to measure size of objects millions of miles away!!! (Actually, not only good but  </a:t>
            </a:r>
            <a:r>
              <a:rPr lang="en-US" sz="2000" dirty="0" smtClean="0">
                <a:solidFill>
                  <a:srgbClr val="0000CC"/>
                </a:solidFill>
              </a:rPr>
              <a:t>AMAZING</a:t>
            </a:r>
            <a:r>
              <a:rPr lang="en-US" sz="2000" dirty="0" smtClean="0">
                <a:solidFill>
                  <a:srgbClr val="66FF33"/>
                </a:solidFill>
              </a:rPr>
              <a:t>! )  With proper equipment and technique (precise timing) can make very accurate size measurements!</a:t>
            </a:r>
          </a:p>
          <a:p>
            <a:r>
              <a:rPr lang="en-US" sz="2000" dirty="0" smtClean="0">
                <a:solidFill>
                  <a:srgbClr val="66FF33"/>
                </a:solidFill>
              </a:rPr>
              <a:t>Amateur astronomers with (relatively) simple equipment and willingness to </a:t>
            </a:r>
            <a:r>
              <a:rPr lang="en-US" sz="2000" b="1" dirty="0" smtClean="0"/>
              <a:t>PLAN</a:t>
            </a:r>
            <a:r>
              <a:rPr lang="en-US" sz="2000" dirty="0" smtClean="0">
                <a:solidFill>
                  <a:srgbClr val="66FF33"/>
                </a:solidFill>
              </a:rPr>
              <a:t> and (probably) </a:t>
            </a:r>
            <a:r>
              <a:rPr lang="en-US" sz="2000" b="1" dirty="0" smtClean="0">
                <a:solidFill>
                  <a:srgbClr val="0000CC"/>
                </a:solidFill>
              </a:rPr>
              <a:t>TRAVEL</a:t>
            </a:r>
            <a:r>
              <a:rPr lang="en-US" sz="2000" dirty="0" smtClean="0">
                <a:solidFill>
                  <a:srgbClr val="66FF33"/>
                </a:solidFill>
              </a:rPr>
              <a:t> can make a scientific contribution. </a:t>
            </a:r>
            <a:endParaRPr lang="en-US" sz="2000" dirty="0">
              <a:solidFill>
                <a:srgbClr val="66FF33"/>
              </a:solidFill>
            </a:endParaRPr>
          </a:p>
          <a:p>
            <a:r>
              <a:rPr lang="en-US" sz="2000" dirty="0" err="1" smtClean="0">
                <a:solidFill>
                  <a:srgbClr val="66FF33"/>
                </a:solidFill>
              </a:rPr>
              <a:t>Occultations</a:t>
            </a:r>
            <a:r>
              <a:rPr lang="en-US" sz="2000" dirty="0" smtClean="0">
                <a:solidFill>
                  <a:srgbClr val="66FF33"/>
                </a:solidFill>
              </a:rPr>
              <a:t> can also probe atmospheres of planets (e.g. Pluto) or discover planet rings (e.g. Uranus) and satellites and rings of asteroids</a:t>
            </a:r>
          </a:p>
          <a:p>
            <a:endParaRPr lang="en-US" sz="2400" dirty="0" smtClean="0">
              <a:solidFill>
                <a:srgbClr val="66FF33"/>
              </a:solidFill>
            </a:endParaRPr>
          </a:p>
          <a:p>
            <a:r>
              <a:rPr lang="en-US" sz="2000" dirty="0" smtClean="0">
                <a:solidFill>
                  <a:schemeClr val="tx1"/>
                </a:solidFill>
              </a:rPr>
              <a:t>Bad: Observations are </a:t>
            </a:r>
            <a:r>
              <a:rPr lang="en-US" sz="2000" dirty="0" smtClean="0"/>
              <a:t>extremely</a:t>
            </a:r>
            <a:r>
              <a:rPr lang="en-US" sz="2000" dirty="0" smtClean="0">
                <a:solidFill>
                  <a:schemeClr val="tx1"/>
                </a:solidFill>
              </a:rPr>
              <a:t> time and position critical.  Get delayed by a  speeding ticket on your way to set up?  Your dog knock over your telescope at time of occultation?   Path prediction wrong? Clouds appear at wrong time? Miss your airline connection to Timbuktu? You often get </a:t>
            </a:r>
            <a:r>
              <a:rPr lang="en-US" sz="2000" dirty="0" smtClean="0"/>
              <a:t>nothing</a:t>
            </a:r>
            <a:r>
              <a:rPr lang="en-US" sz="2000" dirty="0" smtClean="0">
                <a:solidFill>
                  <a:schemeClr val="tx1"/>
                </a:solidFill>
              </a:rPr>
              <a:t> no matter how far you travel!  There are NO “do overs”!</a:t>
            </a:r>
          </a:p>
          <a:p>
            <a:endParaRPr lang="en-US" sz="2000" dirty="0" smtClean="0">
              <a:solidFill>
                <a:schemeClr val="tx1"/>
              </a:solidFill>
            </a:endParaRPr>
          </a:p>
          <a:p>
            <a:r>
              <a:rPr lang="en-US" sz="2000" dirty="0" smtClean="0">
                <a:solidFill>
                  <a:schemeClr val="tx1"/>
                </a:solidFill>
              </a:rPr>
              <a:t>Even if everything works, need LOTS of coordinated effort to get even one good asteroid size </a:t>
            </a:r>
            <a:r>
              <a:rPr lang="en-US" sz="2000" dirty="0" smtClean="0">
                <a:solidFill>
                  <a:srgbClr val="66FF33"/>
                </a:solidFill>
              </a:rPr>
              <a:t>(need multiple chords).  </a:t>
            </a:r>
            <a:r>
              <a:rPr lang="en-US" sz="2000" dirty="0" smtClean="0">
                <a:solidFill>
                  <a:schemeClr val="tx1"/>
                </a:solidFill>
              </a:rPr>
              <a:t> There are a million asteroids!! Only ~few dozen have good occultation sizes measured!</a:t>
            </a:r>
            <a:endParaRPr lang="en-US" sz="2000" dirty="0">
              <a:solidFill>
                <a:srgbClr val="66FF33"/>
              </a:solidFill>
            </a:endParaRPr>
          </a:p>
        </p:txBody>
      </p:sp>
    </p:spTree>
    <p:extLst>
      <p:ext uri="{BB962C8B-B14F-4D97-AF65-F5344CB8AC3E}">
        <p14:creationId xmlns:p14="http://schemas.microsoft.com/office/powerpoint/2010/main" val="606218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33400"/>
            <a:ext cx="8534400" cy="4524315"/>
          </a:xfrm>
          <a:prstGeom prst="rect">
            <a:avLst/>
          </a:prstGeom>
          <a:noFill/>
        </p:spPr>
        <p:txBody>
          <a:bodyPr wrap="square" rtlCol="0">
            <a:spAutoFit/>
          </a:bodyPr>
          <a:lstStyle/>
          <a:p>
            <a:r>
              <a:rPr lang="en-US" dirty="0" smtClean="0"/>
              <a:t>Bottom line: </a:t>
            </a:r>
            <a:r>
              <a:rPr lang="en-US" dirty="0" err="1" smtClean="0"/>
              <a:t>Occultations</a:t>
            </a:r>
            <a:r>
              <a:rPr lang="en-US" dirty="0" smtClean="0"/>
              <a:t> are a great way to find asteroid sizes, but only for a few asteroids. </a:t>
            </a:r>
          </a:p>
          <a:p>
            <a:endParaRPr lang="en-US" dirty="0" smtClean="0"/>
          </a:p>
          <a:p>
            <a:r>
              <a:rPr lang="en-US" dirty="0" smtClean="0"/>
              <a:t>The second method of finding asteroid sizes uses their </a:t>
            </a:r>
            <a:r>
              <a:rPr lang="en-US" dirty="0" err="1" smtClean="0"/>
              <a:t>brightnesses</a:t>
            </a:r>
            <a:r>
              <a:rPr lang="en-US" dirty="0" smtClean="0"/>
              <a:t>.  But to fully understand this, we need to understand some ideas about visible light and infrared “light” and about “reflected” and “emitted” “light”.</a:t>
            </a:r>
            <a:endParaRPr lang="en-US" dirty="0"/>
          </a:p>
        </p:txBody>
      </p:sp>
    </p:spTree>
    <p:extLst>
      <p:ext uri="{BB962C8B-B14F-4D97-AF65-F5344CB8AC3E}">
        <p14:creationId xmlns:p14="http://schemas.microsoft.com/office/powerpoint/2010/main" val="2895496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534400" cy="5509200"/>
          </a:xfrm>
          <a:prstGeom prst="rect">
            <a:avLst/>
          </a:prstGeom>
          <a:noFill/>
        </p:spPr>
        <p:txBody>
          <a:bodyPr wrap="square" rtlCol="0">
            <a:spAutoFit/>
          </a:bodyPr>
          <a:lstStyle/>
          <a:p>
            <a:r>
              <a:rPr lang="en-US" dirty="0" smtClean="0">
                <a:solidFill>
                  <a:schemeClr val="tx1"/>
                </a:solidFill>
              </a:rPr>
              <a:t>        Emitted vs. Reflected Visible Light</a:t>
            </a:r>
          </a:p>
          <a:p>
            <a:endParaRPr lang="en-US" dirty="0" smtClean="0">
              <a:solidFill>
                <a:schemeClr val="tx1"/>
              </a:solidFill>
            </a:endParaRPr>
          </a:p>
          <a:p>
            <a:r>
              <a:rPr lang="en-US" dirty="0" smtClean="0">
                <a:solidFill>
                  <a:schemeClr val="tx1"/>
                </a:solidFill>
              </a:rPr>
              <a:t>In</a:t>
            </a:r>
            <a:r>
              <a:rPr lang="en-US" dirty="0" smtClean="0"/>
              <a:t>  everyday life, we have </a:t>
            </a:r>
            <a:r>
              <a:rPr lang="en-US" dirty="0" smtClean="0">
                <a:solidFill>
                  <a:schemeClr val="tx1"/>
                </a:solidFill>
              </a:rPr>
              <a:t>sources</a:t>
            </a:r>
            <a:r>
              <a:rPr lang="en-US" dirty="0" smtClean="0"/>
              <a:t> of visible light (e.g. Sun, light bulbs, LEDs).  These create and </a:t>
            </a:r>
            <a:r>
              <a:rPr lang="en-US" dirty="0" smtClean="0">
                <a:solidFill>
                  <a:schemeClr val="tx1"/>
                </a:solidFill>
              </a:rPr>
              <a:t>emit</a:t>
            </a:r>
            <a:r>
              <a:rPr lang="en-US" dirty="0">
                <a:solidFill>
                  <a:schemeClr val="tx1"/>
                </a:solidFill>
              </a:rPr>
              <a:t> </a:t>
            </a:r>
            <a:r>
              <a:rPr lang="en-US" dirty="0" smtClean="0"/>
              <a:t>light.</a:t>
            </a:r>
          </a:p>
          <a:p>
            <a:endParaRPr lang="en-US" dirty="0"/>
          </a:p>
          <a:p>
            <a:r>
              <a:rPr lang="en-US" dirty="0" smtClean="0"/>
              <a:t>Everything else our eyes see by visible light that objects </a:t>
            </a:r>
            <a:r>
              <a:rPr lang="en-US" dirty="0" smtClean="0">
                <a:solidFill>
                  <a:schemeClr val="tx1"/>
                </a:solidFill>
              </a:rPr>
              <a:t>reflect</a:t>
            </a:r>
            <a:r>
              <a:rPr lang="en-US" dirty="0" smtClean="0"/>
              <a:t> from a source of light. </a:t>
            </a:r>
          </a:p>
          <a:p>
            <a:endParaRPr lang="en-US" dirty="0"/>
          </a:p>
          <a:p>
            <a:r>
              <a:rPr lang="en-US" dirty="0" smtClean="0"/>
              <a:t>Go into a sealed room with no sources of</a:t>
            </a:r>
          </a:p>
          <a:p>
            <a:r>
              <a:rPr lang="en-US" dirty="0"/>
              <a:t>l</a:t>
            </a:r>
            <a:r>
              <a:rPr lang="en-US" dirty="0" smtClean="0"/>
              <a:t>ight and your eyes see- </a:t>
            </a:r>
            <a:r>
              <a:rPr lang="en-US" b="1" dirty="0" smtClean="0">
                <a:solidFill>
                  <a:schemeClr val="tx1"/>
                </a:solidFill>
              </a:rPr>
              <a:t>NOTHING</a:t>
            </a:r>
            <a:r>
              <a:rPr lang="en-US" dirty="0" smtClean="0"/>
              <a:t>.  </a:t>
            </a:r>
            <a:endParaRPr lang="en-US" dirty="0"/>
          </a:p>
        </p:txBody>
      </p:sp>
    </p:spTree>
    <p:extLst>
      <p:ext uri="{BB962C8B-B14F-4D97-AF65-F5344CB8AC3E}">
        <p14:creationId xmlns:p14="http://schemas.microsoft.com/office/powerpoint/2010/main" val="3354926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8534400" cy="6001643"/>
          </a:xfrm>
          <a:prstGeom prst="rect">
            <a:avLst/>
          </a:prstGeom>
          <a:noFill/>
        </p:spPr>
        <p:txBody>
          <a:bodyPr wrap="square" rtlCol="0">
            <a:spAutoFit/>
          </a:bodyPr>
          <a:lstStyle/>
          <a:p>
            <a:r>
              <a:rPr lang="en-US" dirty="0" smtClean="0">
                <a:solidFill>
                  <a:schemeClr val="tx1"/>
                </a:solidFill>
              </a:rPr>
              <a:t>...  BUT </a:t>
            </a:r>
            <a:r>
              <a:rPr lang="en-US" dirty="0" smtClean="0"/>
              <a:t>EVERYTHING</a:t>
            </a:r>
            <a:r>
              <a:rPr lang="en-US" dirty="0" smtClean="0">
                <a:solidFill>
                  <a:schemeClr val="tx1"/>
                </a:solidFill>
              </a:rPr>
              <a:t> </a:t>
            </a:r>
            <a:r>
              <a:rPr lang="en-US" dirty="0" smtClean="0">
                <a:solidFill>
                  <a:srgbClr val="0000CC"/>
                </a:solidFill>
              </a:rPr>
              <a:t>EMITS</a:t>
            </a:r>
            <a:r>
              <a:rPr lang="en-US" dirty="0" smtClean="0">
                <a:solidFill>
                  <a:schemeClr val="tx1"/>
                </a:solidFill>
              </a:rPr>
              <a:t> some form of electromagnetic radiation!</a:t>
            </a:r>
          </a:p>
          <a:p>
            <a:endParaRPr lang="en-US" dirty="0">
              <a:solidFill>
                <a:schemeClr val="tx1"/>
              </a:solidFill>
            </a:endParaRPr>
          </a:p>
          <a:p>
            <a:r>
              <a:rPr lang="en-US" dirty="0" smtClean="0">
                <a:solidFill>
                  <a:schemeClr val="tx1"/>
                </a:solidFill>
              </a:rPr>
              <a:t>     You and I create and </a:t>
            </a:r>
            <a:r>
              <a:rPr lang="en-US" dirty="0" smtClean="0"/>
              <a:t>emit</a:t>
            </a:r>
            <a:r>
              <a:rPr lang="en-US" dirty="0" smtClean="0">
                <a:solidFill>
                  <a:schemeClr val="tx1"/>
                </a:solidFill>
              </a:rPr>
              <a:t> infrared radiation with a wavelength of about 10 microns (about 20 times wavelength of visible light).</a:t>
            </a:r>
          </a:p>
          <a:p>
            <a:endParaRPr lang="en-US" dirty="0">
              <a:solidFill>
                <a:schemeClr val="tx1"/>
              </a:solidFill>
            </a:endParaRPr>
          </a:p>
          <a:p>
            <a:r>
              <a:rPr lang="en-US" dirty="0" smtClean="0">
                <a:solidFill>
                  <a:schemeClr val="tx1"/>
                </a:solidFill>
              </a:rPr>
              <a:t>   Our eyes cannot detect 10 micron radiation, but we now have detectors that do.  They are sometimes called “thermal IR cameras”, as people call IR “heat radiation” but that is not</a:t>
            </a:r>
          </a:p>
          <a:p>
            <a:r>
              <a:rPr lang="en-US" dirty="0" smtClean="0">
                <a:solidFill>
                  <a:schemeClr val="tx1"/>
                </a:solidFill>
              </a:rPr>
              <a:t>a very good term.</a:t>
            </a:r>
          </a:p>
        </p:txBody>
      </p:sp>
    </p:spTree>
    <p:extLst>
      <p:ext uri="{BB962C8B-B14F-4D97-AF65-F5344CB8AC3E}">
        <p14:creationId xmlns:p14="http://schemas.microsoft.com/office/powerpoint/2010/main" val="741519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Kelvin temperature scale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578" y="1143000"/>
            <a:ext cx="7963444" cy="4444587"/>
          </a:xfrm>
        </p:spPr>
      </p:pic>
    </p:spTree>
    <p:extLst>
      <p:ext uri="{BB962C8B-B14F-4D97-AF65-F5344CB8AC3E}">
        <p14:creationId xmlns:p14="http://schemas.microsoft.com/office/powerpoint/2010/main" val="3811681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10651" cy="6858000"/>
          </a:xfrm>
          <a:prstGeom prst="rect">
            <a:avLst/>
          </a:prstGeom>
        </p:spPr>
      </p:pic>
      <p:sp>
        <p:nvSpPr>
          <p:cNvPr id="5" name="TextBox 4"/>
          <p:cNvSpPr txBox="1"/>
          <p:nvPr/>
        </p:nvSpPr>
        <p:spPr>
          <a:xfrm>
            <a:off x="152400" y="228600"/>
            <a:ext cx="3352800" cy="2862322"/>
          </a:xfrm>
          <a:prstGeom prst="rect">
            <a:avLst/>
          </a:prstGeom>
          <a:noFill/>
        </p:spPr>
        <p:txBody>
          <a:bodyPr wrap="square" rtlCol="0">
            <a:spAutoFit/>
          </a:bodyPr>
          <a:lstStyle/>
          <a:p>
            <a:r>
              <a:rPr lang="en-US" sz="2000" dirty="0" smtClean="0"/>
              <a:t>“Dr. Bill, tell your students that it is only logical to put the </a:t>
            </a:r>
            <a:r>
              <a:rPr lang="en-US" sz="2000" dirty="0" err="1" smtClean="0"/>
              <a:t>zeropoint</a:t>
            </a:r>
            <a:r>
              <a:rPr lang="en-US" sz="2000" dirty="0" smtClean="0"/>
              <a:t> of the temperature scale at absolute zero”</a:t>
            </a:r>
          </a:p>
          <a:p>
            <a:endParaRPr lang="en-US" sz="2000" dirty="0"/>
          </a:p>
          <a:p>
            <a:r>
              <a:rPr lang="en-US" sz="2000" dirty="0" smtClean="0"/>
              <a:t>(Wow, Shatner has eaten a lot of donuts since this picture was taken!)</a:t>
            </a:r>
            <a:endParaRPr lang="en-US" sz="2000" dirty="0"/>
          </a:p>
        </p:txBody>
      </p:sp>
    </p:spTree>
    <p:extLst>
      <p:ext uri="{BB962C8B-B14F-4D97-AF65-F5344CB8AC3E}">
        <p14:creationId xmlns:p14="http://schemas.microsoft.com/office/powerpoint/2010/main" val="2815791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095683"/>
            <a:ext cx="8229600" cy="3534996"/>
          </a:xfrm>
        </p:spPr>
      </p:pic>
      <p:sp>
        <p:nvSpPr>
          <p:cNvPr id="5" name="TextBox 4"/>
          <p:cNvSpPr txBox="1"/>
          <p:nvPr/>
        </p:nvSpPr>
        <p:spPr>
          <a:xfrm>
            <a:off x="609600" y="762000"/>
            <a:ext cx="7848600" cy="830997"/>
          </a:xfrm>
          <a:prstGeom prst="rect">
            <a:avLst/>
          </a:prstGeom>
          <a:noFill/>
        </p:spPr>
        <p:txBody>
          <a:bodyPr wrap="square" rtlCol="0">
            <a:spAutoFit/>
          </a:bodyPr>
          <a:lstStyle/>
          <a:p>
            <a:r>
              <a:rPr lang="en-US" sz="2400" dirty="0" smtClean="0">
                <a:solidFill>
                  <a:schemeClr val="tx1"/>
                </a:solidFill>
              </a:rPr>
              <a:t>Everything emits electromagnetic </a:t>
            </a:r>
            <a:r>
              <a:rPr lang="en-US" sz="2400" dirty="0">
                <a:solidFill>
                  <a:schemeClr val="tx1"/>
                </a:solidFill>
              </a:rPr>
              <a:t>r</a:t>
            </a:r>
            <a:r>
              <a:rPr lang="en-US" sz="2400" dirty="0" smtClean="0">
                <a:solidFill>
                  <a:schemeClr val="tx1"/>
                </a:solidFill>
              </a:rPr>
              <a:t>adiation.  The hotter the body, the shorter the peak of the emitted radiation.</a:t>
            </a:r>
            <a:endParaRPr lang="en-US" sz="2400" dirty="0">
              <a:solidFill>
                <a:schemeClr val="tx1"/>
              </a:solidFill>
            </a:endParaRPr>
          </a:p>
        </p:txBody>
      </p:sp>
    </p:spTree>
    <p:extLst>
      <p:ext uri="{BB962C8B-B14F-4D97-AF65-F5344CB8AC3E}">
        <p14:creationId xmlns:p14="http://schemas.microsoft.com/office/powerpoint/2010/main" val="3630987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550" y="4190999"/>
            <a:ext cx="3295649" cy="24717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14800"/>
            <a:ext cx="5429250" cy="23717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799" y="533400"/>
            <a:ext cx="6248400" cy="3429000"/>
          </a:xfrm>
          <a:prstGeom prst="rect">
            <a:avLst/>
          </a:prstGeom>
        </p:spPr>
      </p:pic>
      <p:sp>
        <p:nvSpPr>
          <p:cNvPr id="7" name="TextBox 6"/>
          <p:cNvSpPr txBox="1"/>
          <p:nvPr/>
        </p:nvSpPr>
        <p:spPr>
          <a:xfrm>
            <a:off x="152400" y="533400"/>
            <a:ext cx="2438400" cy="3785652"/>
          </a:xfrm>
          <a:prstGeom prst="rect">
            <a:avLst/>
          </a:prstGeom>
          <a:noFill/>
        </p:spPr>
        <p:txBody>
          <a:bodyPr wrap="square" rtlCol="0">
            <a:spAutoFit/>
          </a:bodyPr>
          <a:lstStyle/>
          <a:p>
            <a:r>
              <a:rPr lang="en-US" sz="2000" dirty="0" smtClean="0">
                <a:solidFill>
                  <a:schemeClr val="tx1"/>
                </a:solidFill>
              </a:rPr>
              <a:t>Examples of images taken using thermal IR cameras, which image using wavelengths much longer than our eyes do.</a:t>
            </a:r>
          </a:p>
          <a:p>
            <a:r>
              <a:rPr lang="en-US" sz="2000" dirty="0" smtClean="0">
                <a:solidFill>
                  <a:schemeClr val="tx1"/>
                </a:solidFill>
              </a:rPr>
              <a:t>(false color images- color related to intensity of “light”)</a:t>
            </a:r>
          </a:p>
          <a:p>
            <a:endParaRPr lang="en-US" sz="2000" dirty="0">
              <a:solidFill>
                <a:schemeClr val="tx1"/>
              </a:solidFill>
            </a:endParaRPr>
          </a:p>
        </p:txBody>
      </p:sp>
    </p:spTree>
    <p:extLst>
      <p:ext uri="{BB962C8B-B14F-4D97-AF65-F5344CB8AC3E}">
        <p14:creationId xmlns:p14="http://schemas.microsoft.com/office/powerpoint/2010/main" val="4212855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8763000" cy="6370975"/>
          </a:xfrm>
          <a:prstGeom prst="rect">
            <a:avLst/>
          </a:prstGeom>
          <a:noFill/>
        </p:spPr>
        <p:txBody>
          <a:bodyPr wrap="square" rtlCol="0">
            <a:spAutoFit/>
          </a:bodyPr>
          <a:lstStyle/>
          <a:p>
            <a:r>
              <a:rPr lang="en-US" sz="2400" dirty="0" smtClean="0">
                <a:solidFill>
                  <a:schemeClr val="tx1"/>
                </a:solidFill>
              </a:rPr>
              <a:t>Back to asteroid sizes.   Since we know how bright Sun is, and we know distance from Sun to asteroid, we can calculate how much visible wavelength sunlight hits asteroid, depending on its size.  If we measure how much light we get from asteroid, knowing distance from asteroid to our telescope, we should be able to calculate the size of asteroid. (Bigger asteroid= more reflecting surface area= more reflected sunlight= brighter as seen with our telescope.)</a:t>
            </a:r>
          </a:p>
          <a:p>
            <a:endParaRPr lang="en-US" sz="2400" dirty="0">
              <a:solidFill>
                <a:schemeClr val="tx1"/>
              </a:solidFill>
            </a:endParaRPr>
          </a:p>
          <a:p>
            <a:r>
              <a:rPr lang="en-US" sz="2400" dirty="0" smtClean="0">
                <a:solidFill>
                  <a:schemeClr val="tx1"/>
                </a:solidFill>
              </a:rPr>
              <a:t>Sounds good!! </a:t>
            </a:r>
            <a:r>
              <a:rPr lang="en-US" sz="2400" dirty="0" smtClean="0"/>
              <a:t>But there is one big problem</a:t>
            </a:r>
            <a:r>
              <a:rPr lang="en-US" sz="2400" dirty="0" smtClean="0">
                <a:solidFill>
                  <a:schemeClr val="tx1"/>
                </a:solidFill>
              </a:rPr>
              <a:t>.  Not all visible sunlight that hits an asteroid is reflected. Some is absorbed. The percentage reflected is called the reflectivity or the albedo.</a:t>
            </a:r>
          </a:p>
          <a:p>
            <a:r>
              <a:rPr lang="en-US" sz="2400" dirty="0" smtClean="0">
                <a:solidFill>
                  <a:schemeClr val="tx1"/>
                </a:solidFill>
              </a:rPr>
              <a:t>This messes up our size measurement. An asteroid with a certain brightness can be a small one with high albedo (bright surface) –OR- a much larger one with a low albedo (dark surface).</a:t>
            </a:r>
          </a:p>
          <a:p>
            <a:endParaRPr lang="en-US" sz="2400" dirty="0">
              <a:solidFill>
                <a:schemeClr val="tx1"/>
              </a:solidFill>
            </a:endParaRPr>
          </a:p>
        </p:txBody>
      </p:sp>
    </p:spTree>
    <p:extLst>
      <p:ext uri="{BB962C8B-B14F-4D97-AF65-F5344CB8AC3E}">
        <p14:creationId xmlns:p14="http://schemas.microsoft.com/office/powerpoint/2010/main" val="3487922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258762"/>
          </a:xfrm>
        </p:spPr>
        <p:txBody>
          <a:bodyPr/>
          <a:lstStyle/>
          <a:p>
            <a:pPr eaLnBrk="1" hangingPunct="1"/>
            <a:r>
              <a:rPr lang="en-US" altLang="en-US" sz="4000" smtClean="0"/>
              <a:t>Brief Intro to Asteroids</a:t>
            </a:r>
          </a:p>
        </p:txBody>
      </p:sp>
      <p:sp>
        <p:nvSpPr>
          <p:cNvPr id="6147" name="Rectangle 3"/>
          <p:cNvSpPr>
            <a:spLocks noGrp="1" noChangeArrowheads="1"/>
          </p:cNvSpPr>
          <p:nvPr>
            <p:ph type="body" idx="1"/>
          </p:nvPr>
        </p:nvSpPr>
        <p:spPr>
          <a:xfrm>
            <a:off x="457200" y="838200"/>
            <a:ext cx="8229600" cy="5287963"/>
          </a:xfrm>
        </p:spPr>
        <p:txBody>
          <a:bodyPr/>
          <a:lstStyle/>
          <a:p>
            <a:pPr eaLnBrk="1" hangingPunct="1">
              <a:buFontTx/>
              <a:buNone/>
            </a:pPr>
            <a:r>
              <a:rPr lang="en-US" altLang="en-US" sz="2400" dirty="0" smtClean="0"/>
              <a:t>  Most orbit the Sun in main asteroid belt between Mars and Jupiter- made of rock and iron and (sometimes) ice</a:t>
            </a:r>
          </a:p>
          <a:p>
            <a:pPr eaLnBrk="1" hangingPunct="1">
              <a:buFontTx/>
              <a:buNone/>
            </a:pPr>
            <a:r>
              <a:rPr lang="en-US" altLang="en-US" dirty="0" smtClean="0"/>
              <a:t>  </a:t>
            </a:r>
            <a:r>
              <a:rPr lang="en-US" altLang="en-US" dirty="0" smtClean="0">
                <a:solidFill>
                  <a:srgbClr val="FF0000"/>
                </a:solidFill>
              </a:rPr>
              <a:t>Some cross paths with Earth (ALWAYS</a:t>
            </a:r>
          </a:p>
          <a:p>
            <a:pPr eaLnBrk="1" hangingPunct="1">
              <a:buFontTx/>
              <a:buNone/>
            </a:pPr>
            <a:r>
              <a:rPr lang="en-US" altLang="en-US" dirty="0" smtClean="0">
                <a:solidFill>
                  <a:srgbClr val="FF0000"/>
                </a:solidFill>
              </a:rPr>
              <a:t>       wear a helmet when outdoors!)</a:t>
            </a:r>
          </a:p>
          <a:p>
            <a:pPr eaLnBrk="1" hangingPunct="1">
              <a:buFontTx/>
              <a:buNone/>
            </a:pPr>
            <a:r>
              <a:rPr lang="en-US" altLang="en-US" dirty="0" smtClean="0"/>
              <a:t>  </a:t>
            </a:r>
            <a:r>
              <a:rPr lang="en-US" altLang="en-US" sz="2400" dirty="0" smtClean="0"/>
              <a:t>Range in size from pebbles to ~1000 km across (about size of Texas)</a:t>
            </a:r>
          </a:p>
          <a:p>
            <a:pPr eaLnBrk="1" hangingPunct="1">
              <a:buFontTx/>
              <a:buNone/>
            </a:pPr>
            <a:r>
              <a:rPr lang="en-US" altLang="en-US" dirty="0" smtClean="0"/>
              <a:t>  </a:t>
            </a:r>
            <a:r>
              <a:rPr lang="en-US" altLang="en-US" dirty="0" smtClean="0">
                <a:solidFill>
                  <a:schemeClr val="accent2"/>
                </a:solidFill>
              </a:rPr>
              <a:t>Over 729,000 asteroids cataloged (So Far!)</a:t>
            </a:r>
          </a:p>
          <a:p>
            <a:pPr eaLnBrk="1" hangingPunct="1">
              <a:buFontTx/>
              <a:buNone/>
            </a:pPr>
            <a:r>
              <a:rPr lang="en-US" altLang="en-US" dirty="0" smtClean="0"/>
              <a:t>  Probably ~2 million larger than 1 km (0.6 mile across) and ~1 billion larger than 0.1km (football-field sized) exist in our SS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610600" cy="5940088"/>
          </a:xfrm>
          <a:prstGeom prst="rect">
            <a:avLst/>
          </a:prstGeom>
          <a:noFill/>
        </p:spPr>
        <p:txBody>
          <a:bodyPr wrap="square" rtlCol="0">
            <a:spAutoFit/>
          </a:bodyPr>
          <a:lstStyle/>
          <a:p>
            <a:r>
              <a:rPr lang="en-US" sz="2000" dirty="0" smtClean="0">
                <a:solidFill>
                  <a:schemeClr val="tx1"/>
                </a:solidFill>
              </a:rPr>
              <a:t>One way around this is to measure the radiation the asteroid </a:t>
            </a:r>
            <a:r>
              <a:rPr lang="en-US" sz="2000" dirty="0" smtClean="0"/>
              <a:t>*emits* </a:t>
            </a:r>
            <a:r>
              <a:rPr lang="en-US" sz="2000" dirty="0" smtClean="0">
                <a:solidFill>
                  <a:schemeClr val="tx1"/>
                </a:solidFill>
              </a:rPr>
              <a:t>rather than the visible sunlight the asteroid *</a:t>
            </a:r>
            <a:r>
              <a:rPr lang="en-US" sz="2000" dirty="0" smtClean="0">
                <a:solidFill>
                  <a:srgbClr val="0000CC"/>
                </a:solidFill>
              </a:rPr>
              <a:t>reflects*</a:t>
            </a:r>
            <a:r>
              <a:rPr lang="en-US" sz="2000" dirty="0" smtClean="0">
                <a:solidFill>
                  <a:schemeClr val="tx1"/>
                </a:solidFill>
              </a:rPr>
              <a:t>.  As asteroids are mostly farther from Sun than earth, they have cooler temperatures, usually 100 to 200 K. Thus, they emit radiation in the 10 - 30 micron wavelength  range.</a:t>
            </a:r>
          </a:p>
          <a:p>
            <a:endParaRPr lang="en-US" sz="2000" dirty="0">
              <a:solidFill>
                <a:schemeClr val="tx1"/>
              </a:solidFill>
            </a:endParaRPr>
          </a:p>
          <a:p>
            <a:r>
              <a:rPr lang="en-US" sz="2000" dirty="0" smtClean="0">
                <a:solidFill>
                  <a:schemeClr val="tx1"/>
                </a:solidFill>
              </a:rPr>
              <a:t>This emitted infrared radiation is very difficult to observe from the earth.  The atmosphere (at T ~ 280 K) itself glows, so trying to observe 10 micron</a:t>
            </a:r>
          </a:p>
          <a:p>
            <a:r>
              <a:rPr lang="en-US" sz="2000" dirty="0">
                <a:solidFill>
                  <a:schemeClr val="tx1"/>
                </a:solidFill>
              </a:rPr>
              <a:t>r</a:t>
            </a:r>
            <a:r>
              <a:rPr lang="en-US" sz="2000" dirty="0" smtClean="0">
                <a:solidFill>
                  <a:schemeClr val="tx1"/>
                </a:solidFill>
              </a:rPr>
              <a:t>adiation from surface of earth is like looking for stars in the daytime using visible light!  People have observed infrared radiation from asteroids from the ground, but only the brighter objects.</a:t>
            </a:r>
          </a:p>
          <a:p>
            <a:endParaRPr lang="en-US" sz="2000" dirty="0">
              <a:solidFill>
                <a:schemeClr val="tx1"/>
              </a:solidFill>
            </a:endParaRPr>
          </a:p>
          <a:p>
            <a:r>
              <a:rPr lang="en-US" sz="2000" dirty="0" smtClean="0">
                <a:solidFill>
                  <a:schemeClr val="tx1"/>
                </a:solidFill>
              </a:rPr>
              <a:t>Putting a telescope in space, above atmosphere, helps immensely, but we are still left with “glow” of telescope itself.  Answer- put your telescope in</a:t>
            </a:r>
          </a:p>
          <a:p>
            <a:r>
              <a:rPr lang="en-US" sz="2000" dirty="0">
                <a:solidFill>
                  <a:schemeClr val="tx1"/>
                </a:solidFill>
              </a:rPr>
              <a:t>s</a:t>
            </a:r>
            <a:r>
              <a:rPr lang="en-US" sz="2000" dirty="0" smtClean="0">
                <a:solidFill>
                  <a:schemeClr val="tx1"/>
                </a:solidFill>
              </a:rPr>
              <a:t>pace and cool the telescope structure to a low temperature. (Space is NEITHER cold or hot! Objects in sunlight heat up, objects in shadow cool down) </a:t>
            </a:r>
          </a:p>
          <a:p>
            <a:endParaRPr lang="en-US" sz="2000" dirty="0">
              <a:solidFill>
                <a:schemeClr val="tx1"/>
              </a:solidFill>
            </a:endParaRPr>
          </a:p>
          <a:p>
            <a:r>
              <a:rPr lang="en-US" sz="2000" dirty="0" smtClean="0">
                <a:solidFill>
                  <a:schemeClr val="tx1"/>
                </a:solidFill>
              </a:rPr>
              <a:t>One important cooled infrared space telescope is called WISE.  This telescope has observed infrared radiation from many 10,000s of asteroids</a:t>
            </a:r>
            <a:endParaRPr lang="en-US" sz="2000" dirty="0">
              <a:solidFill>
                <a:schemeClr val="tx1"/>
              </a:solidFill>
            </a:endParaRPr>
          </a:p>
        </p:txBody>
      </p:sp>
    </p:spTree>
    <p:extLst>
      <p:ext uri="{BB962C8B-B14F-4D97-AF65-F5344CB8AC3E}">
        <p14:creationId xmlns:p14="http://schemas.microsoft.com/office/powerpoint/2010/main" val="1869111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lstStyle/>
          <a:p>
            <a:r>
              <a:rPr lang="en-US" sz="2400" dirty="0" smtClean="0"/>
              <a:t/>
            </a:r>
            <a:br>
              <a:rPr lang="en-US" sz="2400" dirty="0" smtClean="0"/>
            </a:br>
            <a:r>
              <a:rPr lang="en-US" sz="2400" dirty="0" smtClean="0"/>
              <a:t> </a:t>
            </a:r>
            <a:br>
              <a:rPr lang="en-US" sz="2400" dirty="0" smtClean="0"/>
            </a:br>
            <a:r>
              <a:rPr lang="en-US" sz="2400" dirty="0" smtClean="0"/>
              <a:t>The WISE telescope (NASA Wide-field Infrared Survey Telescope)</a:t>
            </a:r>
            <a:br>
              <a:rPr lang="en-US" sz="2400" dirty="0" smtClean="0"/>
            </a:br>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67400" y="2743200"/>
            <a:ext cx="2667000" cy="3886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743200"/>
            <a:ext cx="4857750" cy="3886200"/>
          </a:xfrm>
          <a:prstGeom prst="rect">
            <a:avLst/>
          </a:prstGeom>
        </p:spPr>
      </p:pic>
      <p:sp>
        <p:nvSpPr>
          <p:cNvPr id="6" name="TextBox 5"/>
          <p:cNvSpPr txBox="1"/>
          <p:nvPr/>
        </p:nvSpPr>
        <p:spPr>
          <a:xfrm>
            <a:off x="609600" y="1143000"/>
            <a:ext cx="8229600" cy="1323439"/>
          </a:xfrm>
          <a:prstGeom prst="rect">
            <a:avLst/>
          </a:prstGeom>
          <a:noFill/>
        </p:spPr>
        <p:txBody>
          <a:bodyPr wrap="square" rtlCol="0">
            <a:spAutoFit/>
          </a:bodyPr>
          <a:lstStyle/>
          <a:p>
            <a:r>
              <a:rPr lang="en-US" sz="2000" dirty="0" smtClean="0"/>
              <a:t>Essentially a 0.4 meter </a:t>
            </a:r>
            <a:r>
              <a:rPr lang="en-US" sz="2000" dirty="0" smtClean="0">
                <a:solidFill>
                  <a:srgbClr val="0000CC"/>
                </a:solidFill>
              </a:rPr>
              <a:t>(16 inch!!!!) </a:t>
            </a:r>
            <a:r>
              <a:rPr lang="en-US" sz="2000" dirty="0" smtClean="0"/>
              <a:t>telescope in a giant Thermos bottle</a:t>
            </a:r>
          </a:p>
          <a:p>
            <a:r>
              <a:rPr lang="en-US" sz="2000" dirty="0"/>
              <a:t>t</a:t>
            </a:r>
            <a:r>
              <a:rPr lang="en-US" sz="2000" dirty="0" smtClean="0"/>
              <a:t>o keep it cold, so the telescope itself doesn’t glow in infrared!</a:t>
            </a:r>
          </a:p>
          <a:p>
            <a:r>
              <a:rPr lang="en-US" sz="2000" dirty="0" smtClean="0"/>
              <a:t>Launched in 2009, it is still observing!  (NEOWISE)</a:t>
            </a:r>
          </a:p>
          <a:p>
            <a:r>
              <a:rPr lang="en-US" sz="2000" dirty="0" smtClean="0"/>
              <a:t>All-sky </a:t>
            </a:r>
            <a:r>
              <a:rPr lang="en-US" sz="2000" dirty="0" smtClean="0">
                <a:solidFill>
                  <a:schemeClr val="tx1"/>
                </a:solidFill>
              </a:rPr>
              <a:t>survey</a:t>
            </a:r>
            <a:r>
              <a:rPr lang="en-US" sz="2000" dirty="0" smtClean="0"/>
              <a:t> at 3.4, 4.6, 12 and 22 micron bands.</a:t>
            </a:r>
            <a:endParaRPr lang="en-US" sz="2000" dirty="0"/>
          </a:p>
        </p:txBody>
      </p:sp>
    </p:spTree>
    <p:extLst>
      <p:ext uri="{BB962C8B-B14F-4D97-AF65-F5344CB8AC3E}">
        <p14:creationId xmlns:p14="http://schemas.microsoft.com/office/powerpoint/2010/main" val="2444448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76400"/>
            <a:ext cx="7924800" cy="5035105"/>
          </a:xfrm>
          <a:prstGeom prst="rect">
            <a:avLst/>
          </a:prstGeom>
        </p:spPr>
      </p:pic>
      <p:sp>
        <p:nvSpPr>
          <p:cNvPr id="5" name="TextBox 4"/>
          <p:cNvSpPr txBox="1"/>
          <p:nvPr/>
        </p:nvSpPr>
        <p:spPr>
          <a:xfrm>
            <a:off x="228600" y="228600"/>
            <a:ext cx="8763000" cy="1323439"/>
          </a:xfrm>
          <a:prstGeom prst="rect">
            <a:avLst/>
          </a:prstGeom>
          <a:noFill/>
        </p:spPr>
        <p:txBody>
          <a:bodyPr wrap="square" rtlCol="0">
            <a:spAutoFit/>
          </a:bodyPr>
          <a:lstStyle/>
          <a:p>
            <a:r>
              <a:rPr lang="en-US" sz="2000" dirty="0" smtClean="0">
                <a:solidFill>
                  <a:schemeClr val="tx1"/>
                </a:solidFill>
              </a:rPr>
              <a:t>(Aside) JWST (James Webb Space Telescope) – launching in 2018?</a:t>
            </a:r>
          </a:p>
          <a:p>
            <a:r>
              <a:rPr lang="en-US" sz="2000" dirty="0" smtClean="0">
                <a:solidFill>
                  <a:schemeClr val="tx1"/>
                </a:solidFill>
              </a:rPr>
              <a:t>This is an actual size model.  The weird 5-layer structure is the sun shield.</a:t>
            </a:r>
          </a:p>
          <a:p>
            <a:r>
              <a:rPr lang="en-US" sz="2000" dirty="0" smtClean="0">
                <a:solidFill>
                  <a:schemeClr val="tx1"/>
                </a:solidFill>
              </a:rPr>
              <a:t>By keeping all sunlight off the telescope, the telescope will cool naturally (passive cooling).</a:t>
            </a:r>
            <a:r>
              <a:rPr lang="en-US" sz="2000" dirty="0">
                <a:solidFill>
                  <a:schemeClr val="tx1"/>
                </a:solidFill>
              </a:rPr>
              <a:t> </a:t>
            </a:r>
            <a:r>
              <a:rPr lang="en-US" sz="2000" dirty="0" smtClean="0">
                <a:solidFill>
                  <a:schemeClr val="tx1"/>
                </a:solidFill>
              </a:rPr>
              <a:t>(Its way too big to put in a Thermos bottle like WISE!) </a:t>
            </a:r>
            <a:endParaRPr lang="en-US" sz="2000" dirty="0">
              <a:solidFill>
                <a:schemeClr val="tx1"/>
              </a:solidFill>
            </a:endParaRPr>
          </a:p>
        </p:txBody>
      </p:sp>
    </p:spTree>
    <p:extLst>
      <p:ext uri="{BB962C8B-B14F-4D97-AF65-F5344CB8AC3E}">
        <p14:creationId xmlns:p14="http://schemas.microsoft.com/office/powerpoint/2010/main" val="986556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534400" cy="6555641"/>
          </a:xfrm>
          <a:prstGeom prst="rect">
            <a:avLst/>
          </a:prstGeom>
          <a:noFill/>
        </p:spPr>
        <p:txBody>
          <a:bodyPr wrap="square" rtlCol="0">
            <a:spAutoFit/>
          </a:bodyPr>
          <a:lstStyle/>
          <a:p>
            <a:r>
              <a:rPr lang="en-US" sz="2000" dirty="0" smtClean="0">
                <a:solidFill>
                  <a:schemeClr val="tx1"/>
                </a:solidFill>
              </a:rPr>
              <a:t>Using infrared brightness of emitted thermal radiation of asteroid (plus</a:t>
            </a:r>
          </a:p>
          <a:p>
            <a:r>
              <a:rPr lang="en-US" sz="2000" dirty="0">
                <a:solidFill>
                  <a:schemeClr val="tx1"/>
                </a:solidFill>
              </a:rPr>
              <a:t>d</a:t>
            </a:r>
            <a:r>
              <a:rPr lang="en-US" sz="2000" dirty="0" smtClean="0">
                <a:solidFill>
                  <a:schemeClr val="tx1"/>
                </a:solidFill>
              </a:rPr>
              <a:t>istance from asteroid to telescope), we can calculate the size of an asteroid, as we can calculate how much radiation each square meter emits once we know temperature (which we can get from peak wavelength of emitted infrared).</a:t>
            </a:r>
          </a:p>
          <a:p>
            <a:endParaRPr lang="en-US" sz="2000" dirty="0">
              <a:solidFill>
                <a:schemeClr val="tx1"/>
              </a:solidFill>
            </a:endParaRPr>
          </a:p>
          <a:p>
            <a:r>
              <a:rPr lang="en-US" sz="2000" dirty="0" smtClean="0">
                <a:solidFill>
                  <a:schemeClr val="tx1"/>
                </a:solidFill>
              </a:rPr>
              <a:t>Combining the size measured using infrared and the amount of reflected sunlight we can determine the albedo.</a:t>
            </a:r>
          </a:p>
          <a:p>
            <a:endParaRPr lang="en-US" sz="2000" dirty="0">
              <a:solidFill>
                <a:schemeClr val="tx1"/>
              </a:solidFill>
            </a:endParaRPr>
          </a:p>
          <a:p>
            <a:r>
              <a:rPr lang="en-US" sz="2000" dirty="0" smtClean="0">
                <a:solidFill>
                  <a:schemeClr val="tx1"/>
                </a:solidFill>
              </a:rPr>
              <a:t>SO, combining infrared (thermal emission) and visible (reflected sunlight) we can determine both the size AND the albedo of an asteroid!!</a:t>
            </a:r>
          </a:p>
          <a:p>
            <a:endParaRPr lang="en-US" sz="2000" dirty="0">
              <a:solidFill>
                <a:schemeClr val="tx1"/>
              </a:solidFill>
            </a:endParaRPr>
          </a:p>
          <a:p>
            <a:r>
              <a:rPr lang="en-US" sz="2000" dirty="0" smtClean="0">
                <a:solidFill>
                  <a:schemeClr val="tx1"/>
                </a:solidFill>
              </a:rPr>
              <a:t>Using data from WISE, combined with visible light data from telescopes on ground, we can now calculate albedos and sizes for 10s of thousands of asteroids.</a:t>
            </a:r>
          </a:p>
          <a:p>
            <a:endParaRPr lang="en-US" sz="2000" dirty="0">
              <a:solidFill>
                <a:schemeClr val="tx1"/>
              </a:solidFill>
            </a:endParaRPr>
          </a:p>
          <a:p>
            <a:r>
              <a:rPr lang="en-US" sz="2000" dirty="0" smtClean="0">
                <a:solidFill>
                  <a:schemeClr val="tx1"/>
                </a:solidFill>
              </a:rPr>
              <a:t>Astronomers (including myself) are just starting to study these large treasure troves of information to look for patterns in sizes and albedos of</a:t>
            </a:r>
          </a:p>
          <a:p>
            <a:r>
              <a:rPr lang="en-US" sz="2000" dirty="0">
                <a:solidFill>
                  <a:schemeClr val="tx1"/>
                </a:solidFill>
              </a:rPr>
              <a:t>d</a:t>
            </a:r>
            <a:r>
              <a:rPr lang="en-US" sz="2000" dirty="0" smtClean="0">
                <a:solidFill>
                  <a:schemeClr val="tx1"/>
                </a:solidFill>
              </a:rPr>
              <a:t>ifferent classes of asteroids.</a:t>
            </a:r>
          </a:p>
          <a:p>
            <a:endParaRPr lang="en-US" sz="2000" dirty="0">
              <a:solidFill>
                <a:schemeClr val="tx1"/>
              </a:solidFill>
            </a:endParaRPr>
          </a:p>
          <a:p>
            <a:endParaRPr lang="en-US" sz="2000" dirty="0">
              <a:solidFill>
                <a:schemeClr val="tx1"/>
              </a:solidFill>
            </a:endParaRPr>
          </a:p>
        </p:txBody>
      </p:sp>
    </p:spTree>
    <p:extLst>
      <p:ext uri="{BB962C8B-B14F-4D97-AF65-F5344CB8AC3E}">
        <p14:creationId xmlns:p14="http://schemas.microsoft.com/office/powerpoint/2010/main" val="38939509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20931" y="817582"/>
            <a:ext cx="4911763" cy="6629400"/>
          </a:xfrm>
          <a:prstGeom prst="rect">
            <a:avLst/>
          </a:prstGeom>
        </p:spPr>
      </p:pic>
      <p:sp>
        <p:nvSpPr>
          <p:cNvPr id="3" name="TextBox 2"/>
          <p:cNvSpPr txBox="1"/>
          <p:nvPr/>
        </p:nvSpPr>
        <p:spPr>
          <a:xfrm>
            <a:off x="381000" y="304800"/>
            <a:ext cx="8305800" cy="1015663"/>
          </a:xfrm>
          <a:prstGeom prst="rect">
            <a:avLst/>
          </a:prstGeom>
          <a:noFill/>
        </p:spPr>
        <p:txBody>
          <a:bodyPr wrap="square" rtlCol="0">
            <a:spAutoFit/>
          </a:bodyPr>
          <a:lstStyle/>
          <a:p>
            <a:r>
              <a:rPr lang="en-US" sz="2000" dirty="0" smtClean="0">
                <a:solidFill>
                  <a:schemeClr val="tx1"/>
                </a:solidFill>
              </a:rPr>
              <a:t>Two asteroids at same distance from earth that look equally bright in</a:t>
            </a:r>
          </a:p>
          <a:p>
            <a:r>
              <a:rPr lang="en-US" sz="2000" dirty="0">
                <a:solidFill>
                  <a:schemeClr val="tx1"/>
                </a:solidFill>
              </a:rPr>
              <a:t>v</a:t>
            </a:r>
            <a:r>
              <a:rPr lang="en-US" sz="2000" dirty="0" smtClean="0">
                <a:solidFill>
                  <a:schemeClr val="tx1"/>
                </a:solidFill>
              </a:rPr>
              <a:t>isible light (reflected sunlight), but one is darker and larger than other.</a:t>
            </a:r>
          </a:p>
          <a:p>
            <a:r>
              <a:rPr lang="en-US" sz="2000" dirty="0" smtClean="0">
                <a:solidFill>
                  <a:schemeClr val="tx1"/>
                </a:solidFill>
              </a:rPr>
              <a:t>How can we sort out albedo and size?? </a:t>
            </a:r>
            <a:endParaRPr lang="en-US" sz="2000" dirty="0">
              <a:solidFill>
                <a:schemeClr val="tx1"/>
              </a:solidFill>
            </a:endParaRPr>
          </a:p>
        </p:txBody>
      </p:sp>
    </p:spTree>
    <p:extLst>
      <p:ext uri="{BB962C8B-B14F-4D97-AF65-F5344CB8AC3E}">
        <p14:creationId xmlns:p14="http://schemas.microsoft.com/office/powerpoint/2010/main" val="2778689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39200" cy="5632311"/>
          </a:xfrm>
          <a:prstGeom prst="rect">
            <a:avLst/>
          </a:prstGeom>
          <a:noFill/>
        </p:spPr>
        <p:txBody>
          <a:bodyPr wrap="square" rtlCol="0">
            <a:spAutoFit/>
          </a:bodyPr>
          <a:lstStyle/>
          <a:p>
            <a:r>
              <a:rPr lang="en-US" sz="2400" dirty="0" smtClean="0">
                <a:solidFill>
                  <a:schemeClr val="tx1"/>
                </a:solidFill>
              </a:rPr>
              <a:t>Why</a:t>
            </a:r>
            <a:r>
              <a:rPr lang="en-US" dirty="0" smtClean="0"/>
              <a:t> </a:t>
            </a:r>
            <a:r>
              <a:rPr lang="en-US" sz="2400" dirty="0" smtClean="0">
                <a:solidFill>
                  <a:schemeClr val="tx1"/>
                </a:solidFill>
              </a:rPr>
              <a:t>bother</a:t>
            </a:r>
            <a:r>
              <a:rPr lang="en-US" sz="2400" dirty="0" smtClean="0"/>
              <a:t> using two different ways to measure the sizes of asteroids</a:t>
            </a:r>
            <a:r>
              <a:rPr lang="en-US" dirty="0" smtClean="0"/>
              <a:t>?</a:t>
            </a:r>
          </a:p>
          <a:p>
            <a:endParaRPr lang="en-US" dirty="0"/>
          </a:p>
          <a:p>
            <a:r>
              <a:rPr lang="en-US" sz="2400" dirty="0" smtClean="0"/>
              <a:t>These two methods (</a:t>
            </a:r>
            <a:r>
              <a:rPr lang="en-US" sz="2400" dirty="0" err="1" smtClean="0"/>
              <a:t>occultations</a:t>
            </a:r>
            <a:r>
              <a:rPr lang="en-US" sz="2400" dirty="0" smtClean="0"/>
              <a:t> and thermal emission) use very different physics.</a:t>
            </a:r>
          </a:p>
          <a:p>
            <a:endParaRPr lang="en-US" sz="2400" dirty="0"/>
          </a:p>
          <a:p>
            <a:r>
              <a:rPr lang="en-US" sz="2400" dirty="0" smtClean="0"/>
              <a:t>If we make a measurement with two methods and the answers agree, this gives us confidence that perhaps we know what we are doing!</a:t>
            </a:r>
          </a:p>
          <a:p>
            <a:endParaRPr lang="en-US" sz="2400" dirty="0"/>
          </a:p>
          <a:p>
            <a:r>
              <a:rPr lang="en-US" sz="2400" dirty="0" smtClean="0"/>
              <a:t>If we find different answers, then we know we have to think about what we may be doing wrong and try again.</a:t>
            </a:r>
          </a:p>
          <a:p>
            <a:endParaRPr lang="en-US" sz="2400" dirty="0"/>
          </a:p>
          <a:p>
            <a:r>
              <a:rPr lang="en-US" sz="2400" dirty="0" smtClean="0"/>
              <a:t>That’s how science works!  </a:t>
            </a:r>
            <a:endParaRPr lang="en-US" sz="2400" dirty="0"/>
          </a:p>
        </p:txBody>
      </p:sp>
    </p:spTree>
    <p:extLst>
      <p:ext uri="{BB962C8B-B14F-4D97-AF65-F5344CB8AC3E}">
        <p14:creationId xmlns:p14="http://schemas.microsoft.com/office/powerpoint/2010/main" val="1274358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686800" cy="5940088"/>
          </a:xfrm>
          <a:prstGeom prst="rect">
            <a:avLst/>
          </a:prstGeom>
          <a:noFill/>
        </p:spPr>
        <p:txBody>
          <a:bodyPr wrap="square" rtlCol="0">
            <a:spAutoFit/>
          </a:bodyPr>
          <a:lstStyle/>
          <a:p>
            <a:r>
              <a:rPr lang="en-US" sz="2000" dirty="0" smtClean="0">
                <a:solidFill>
                  <a:schemeClr val="tx1"/>
                </a:solidFill>
              </a:rPr>
              <a:t>Just a few last slides on another unsung space telescope (besides WISE):</a:t>
            </a:r>
          </a:p>
          <a:p>
            <a:endParaRPr lang="en-US" sz="2000" dirty="0">
              <a:solidFill>
                <a:schemeClr val="tx1"/>
              </a:solidFill>
            </a:endParaRPr>
          </a:p>
          <a:p>
            <a:r>
              <a:rPr lang="en-US" sz="2000" dirty="0" smtClean="0">
                <a:solidFill>
                  <a:schemeClr val="tx1"/>
                </a:solidFill>
              </a:rPr>
              <a:t>One of the vexing problems of doing </a:t>
            </a:r>
            <a:r>
              <a:rPr lang="en-US" sz="2000" dirty="0" err="1" smtClean="0">
                <a:solidFill>
                  <a:schemeClr val="tx1"/>
                </a:solidFill>
              </a:rPr>
              <a:t>occultations</a:t>
            </a:r>
            <a:r>
              <a:rPr lang="en-US" sz="2000" dirty="0" smtClean="0">
                <a:solidFill>
                  <a:schemeClr val="tx1"/>
                </a:solidFill>
              </a:rPr>
              <a:t> is that the position</a:t>
            </a:r>
          </a:p>
          <a:p>
            <a:r>
              <a:rPr lang="en-US" sz="2000" dirty="0" smtClean="0">
                <a:solidFill>
                  <a:schemeClr val="tx1"/>
                </a:solidFill>
              </a:rPr>
              <a:t>(on the sky) of the star must be known very accurately.  If the cataloged star position is a little off, the actual shadow path can be off from the predicted path, and you could set up your telescope many miles from the actual</a:t>
            </a:r>
          </a:p>
          <a:p>
            <a:r>
              <a:rPr lang="en-US" sz="2000" dirty="0">
                <a:solidFill>
                  <a:schemeClr val="tx1"/>
                </a:solidFill>
              </a:rPr>
              <a:t>p</a:t>
            </a:r>
            <a:r>
              <a:rPr lang="en-US" sz="2000" dirty="0" smtClean="0">
                <a:solidFill>
                  <a:schemeClr val="tx1"/>
                </a:solidFill>
              </a:rPr>
              <a:t>ath and see nothing.</a:t>
            </a:r>
          </a:p>
          <a:p>
            <a:endParaRPr lang="en-US" sz="2000" dirty="0">
              <a:solidFill>
                <a:schemeClr val="tx1"/>
              </a:solidFill>
            </a:endParaRPr>
          </a:p>
          <a:p>
            <a:r>
              <a:rPr lang="en-US" sz="2000" dirty="0" smtClean="0">
                <a:solidFill>
                  <a:schemeClr val="tx1"/>
                </a:solidFill>
              </a:rPr>
              <a:t>The science of measuring star positions is called </a:t>
            </a:r>
            <a:r>
              <a:rPr lang="en-US" sz="2000" dirty="0" smtClean="0"/>
              <a:t>astrometry</a:t>
            </a:r>
            <a:r>
              <a:rPr lang="en-US" sz="2000" dirty="0" smtClean="0">
                <a:solidFill>
                  <a:schemeClr val="tx1"/>
                </a:solidFill>
              </a:rPr>
              <a:t>.  Due to “twinkling” of stars, the best way to do astrometry is to put your telescope in space.  The Europeans have a currently operating space telescope (launched December 2013) , called </a:t>
            </a:r>
            <a:r>
              <a:rPr lang="en-US" sz="2000" dirty="0" smtClean="0">
                <a:solidFill>
                  <a:srgbClr val="0000CC"/>
                </a:solidFill>
              </a:rPr>
              <a:t>Gaia</a:t>
            </a:r>
            <a:r>
              <a:rPr lang="en-US" sz="2000" dirty="0" smtClean="0">
                <a:solidFill>
                  <a:schemeClr val="tx1"/>
                </a:solidFill>
              </a:rPr>
              <a:t>, which is measuring very accurate positions for about </a:t>
            </a:r>
            <a:r>
              <a:rPr lang="en-US" sz="2000" dirty="0" smtClean="0"/>
              <a:t>1 BILLION </a:t>
            </a:r>
            <a:r>
              <a:rPr lang="en-US" sz="2000" dirty="0" smtClean="0">
                <a:solidFill>
                  <a:schemeClr val="tx1"/>
                </a:solidFill>
              </a:rPr>
              <a:t>stars!  The primary purpose is to map the Milky Way, but of course there will be many “spinoffs”- such as providing people who do </a:t>
            </a:r>
            <a:r>
              <a:rPr lang="en-US" sz="2000" dirty="0" err="1" smtClean="0">
                <a:solidFill>
                  <a:schemeClr val="tx1"/>
                </a:solidFill>
              </a:rPr>
              <a:t>occulations</a:t>
            </a:r>
            <a:r>
              <a:rPr lang="en-US" sz="2000" dirty="0" smtClean="0">
                <a:solidFill>
                  <a:schemeClr val="tx1"/>
                </a:solidFill>
              </a:rPr>
              <a:t> (</a:t>
            </a:r>
            <a:r>
              <a:rPr lang="en-US" sz="2000" dirty="0" err="1" smtClean="0">
                <a:solidFill>
                  <a:schemeClr val="tx1"/>
                </a:solidFill>
              </a:rPr>
              <a:t>occultationists</a:t>
            </a:r>
            <a:r>
              <a:rPr lang="en-US" sz="2000" dirty="0" smtClean="0">
                <a:solidFill>
                  <a:schemeClr val="tx1"/>
                </a:solidFill>
              </a:rPr>
              <a:t>?) with much better path predictions.</a:t>
            </a:r>
          </a:p>
          <a:p>
            <a:endParaRPr lang="en-US" sz="2000" dirty="0">
              <a:solidFill>
                <a:schemeClr val="tx1"/>
              </a:solidFill>
            </a:endParaRPr>
          </a:p>
          <a:p>
            <a:r>
              <a:rPr lang="en-US" sz="2000" dirty="0" smtClean="0">
                <a:solidFill>
                  <a:schemeClr val="tx1"/>
                </a:solidFill>
              </a:rPr>
              <a:t>Some initial Gaia data has been released, but most will become available in next few years.</a:t>
            </a:r>
            <a:endParaRPr lang="en-US" sz="2000" dirty="0">
              <a:solidFill>
                <a:schemeClr val="tx1"/>
              </a:solidFill>
            </a:endParaRPr>
          </a:p>
        </p:txBody>
      </p:sp>
    </p:spTree>
    <p:extLst>
      <p:ext uri="{BB962C8B-B14F-4D97-AF65-F5344CB8AC3E}">
        <p14:creationId xmlns:p14="http://schemas.microsoft.com/office/powerpoint/2010/main" val="27231108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3000"/>
            <a:ext cx="8382000" cy="5488781"/>
          </a:xfrm>
          <a:prstGeom prst="rect">
            <a:avLst/>
          </a:prstGeom>
        </p:spPr>
      </p:pic>
      <p:sp>
        <p:nvSpPr>
          <p:cNvPr id="4" name="TextBox 3"/>
          <p:cNvSpPr txBox="1"/>
          <p:nvPr/>
        </p:nvSpPr>
        <p:spPr>
          <a:xfrm>
            <a:off x="228600" y="206514"/>
            <a:ext cx="8763000" cy="707886"/>
          </a:xfrm>
          <a:prstGeom prst="rect">
            <a:avLst/>
          </a:prstGeom>
          <a:noFill/>
        </p:spPr>
        <p:txBody>
          <a:bodyPr wrap="square" rtlCol="0">
            <a:spAutoFit/>
          </a:bodyPr>
          <a:lstStyle/>
          <a:p>
            <a:r>
              <a:rPr lang="en-US" sz="2000" dirty="0" smtClean="0">
                <a:solidFill>
                  <a:schemeClr val="tx1"/>
                </a:solidFill>
              </a:rPr>
              <a:t>Gaia – ESA astrometric satellite- observing now- will provide much better star positions than we have now- will allow better occultation predictions</a:t>
            </a:r>
            <a:endParaRPr lang="en-US" sz="2000" dirty="0">
              <a:solidFill>
                <a:schemeClr val="tx1"/>
              </a:solidFill>
            </a:endParaRPr>
          </a:p>
        </p:txBody>
      </p:sp>
    </p:spTree>
    <p:extLst>
      <p:ext uri="{BB962C8B-B14F-4D97-AF65-F5344CB8AC3E}">
        <p14:creationId xmlns:p14="http://schemas.microsoft.com/office/powerpoint/2010/main" val="3869218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108174"/>
            <a:ext cx="7848599" cy="5140226"/>
          </a:xfrm>
          <a:prstGeom prst="rect">
            <a:avLst/>
          </a:prstGeom>
        </p:spPr>
      </p:pic>
      <p:sp>
        <p:nvSpPr>
          <p:cNvPr id="3" name="TextBox 2"/>
          <p:cNvSpPr txBox="1"/>
          <p:nvPr/>
        </p:nvSpPr>
        <p:spPr>
          <a:xfrm>
            <a:off x="304800" y="304800"/>
            <a:ext cx="8458200" cy="707886"/>
          </a:xfrm>
          <a:prstGeom prst="rect">
            <a:avLst/>
          </a:prstGeom>
          <a:noFill/>
        </p:spPr>
        <p:txBody>
          <a:bodyPr wrap="square" rtlCol="0">
            <a:spAutoFit/>
          </a:bodyPr>
          <a:lstStyle/>
          <a:p>
            <a:r>
              <a:rPr lang="en-US" sz="2000" dirty="0" smtClean="0">
                <a:solidFill>
                  <a:schemeClr val="tx1"/>
                </a:solidFill>
              </a:rPr>
              <a:t>Gaia focal plane </a:t>
            </a:r>
            <a:r>
              <a:rPr lang="en-US" sz="2000" dirty="0" smtClean="0">
                <a:solidFill>
                  <a:schemeClr val="tx1"/>
                </a:solidFill>
              </a:rPr>
              <a:t>CCD array (0.5 </a:t>
            </a:r>
            <a:r>
              <a:rPr lang="en-US" sz="2000" dirty="0" smtClean="0">
                <a:solidFill>
                  <a:schemeClr val="tx1"/>
                </a:solidFill>
              </a:rPr>
              <a:t>x 1 meter in </a:t>
            </a:r>
            <a:r>
              <a:rPr lang="en-US" sz="2000" dirty="0" smtClean="0">
                <a:solidFill>
                  <a:schemeClr val="tx1"/>
                </a:solidFill>
              </a:rPr>
              <a:t>size!!!) - </a:t>
            </a:r>
            <a:r>
              <a:rPr lang="en-US" sz="2000" dirty="0" smtClean="0">
                <a:solidFill>
                  <a:schemeClr val="tx1"/>
                </a:solidFill>
              </a:rPr>
              <a:t>almost 1 </a:t>
            </a:r>
            <a:r>
              <a:rPr lang="en-US" sz="2000" dirty="0" err="1" smtClean="0">
                <a:solidFill>
                  <a:schemeClr val="tx1"/>
                </a:solidFill>
              </a:rPr>
              <a:t>Gigapixel</a:t>
            </a:r>
            <a:r>
              <a:rPr lang="en-US" sz="2000" dirty="0" smtClean="0">
                <a:solidFill>
                  <a:schemeClr val="tx1"/>
                </a:solidFill>
              </a:rPr>
              <a:t> camera!!</a:t>
            </a:r>
            <a:endParaRPr lang="en-US" sz="2000" dirty="0">
              <a:solidFill>
                <a:schemeClr val="tx1"/>
              </a:solidFill>
            </a:endParaRPr>
          </a:p>
        </p:txBody>
      </p:sp>
    </p:spTree>
    <p:extLst>
      <p:ext uri="{BB962C8B-B14F-4D97-AF65-F5344CB8AC3E}">
        <p14:creationId xmlns:p14="http://schemas.microsoft.com/office/powerpoint/2010/main" val="1490660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InnerSolarSyste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934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orbit_plot_inner_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What do asteroids look like?</a:t>
            </a:r>
          </a:p>
        </p:txBody>
      </p:sp>
      <p:sp>
        <p:nvSpPr>
          <p:cNvPr id="9219" name="Rectangle 3"/>
          <p:cNvSpPr>
            <a:spLocks noGrp="1" noChangeArrowheads="1"/>
          </p:cNvSpPr>
          <p:nvPr>
            <p:ph type="body" idx="1"/>
          </p:nvPr>
        </p:nvSpPr>
        <p:spPr/>
        <p:txBody>
          <a:bodyPr/>
          <a:lstStyle/>
          <a:p>
            <a:pPr eaLnBrk="1" hangingPunct="1"/>
            <a:r>
              <a:rPr lang="en-US" altLang="en-US" dirty="0" smtClean="0"/>
              <a:t>From </a:t>
            </a:r>
            <a:r>
              <a:rPr lang="en-US" altLang="en-US" dirty="0" err="1" smtClean="0"/>
              <a:t>groundbased</a:t>
            </a:r>
            <a:r>
              <a:rPr lang="en-US" altLang="en-US" dirty="0" smtClean="0"/>
              <a:t> telescope, just a dot of light, like a star (asteroid= “star like”), but dot </a:t>
            </a:r>
            <a:r>
              <a:rPr lang="en-US" altLang="en-US" dirty="0" smtClean="0">
                <a:solidFill>
                  <a:srgbClr val="FF0000"/>
                </a:solidFill>
              </a:rPr>
              <a:t>MOVES </a:t>
            </a:r>
            <a:r>
              <a:rPr lang="en-US" altLang="en-US" dirty="0" smtClean="0"/>
              <a:t>relative to starry background</a:t>
            </a:r>
            <a:endParaRPr lang="en-US" altLang="en-US" dirty="0" smtClean="0">
              <a:solidFill>
                <a:srgbClr val="FF0000"/>
              </a:solidFill>
            </a:endParaRPr>
          </a:p>
          <a:p>
            <a:pPr eaLnBrk="1" hangingPunct="1"/>
            <a:r>
              <a:rPr lang="en-US" altLang="en-US" dirty="0" smtClean="0">
                <a:solidFill>
                  <a:srgbClr val="008000"/>
                </a:solidFill>
              </a:rPr>
              <a:t>We have </a:t>
            </a:r>
            <a:r>
              <a:rPr lang="en-US" altLang="en-US" dirty="0" err="1" smtClean="0">
                <a:solidFill>
                  <a:srgbClr val="008000"/>
                </a:solidFill>
              </a:rPr>
              <a:t>closeup</a:t>
            </a:r>
            <a:r>
              <a:rPr lang="en-US" altLang="en-US" dirty="0" smtClean="0">
                <a:solidFill>
                  <a:srgbClr val="008000"/>
                </a:solidFill>
              </a:rPr>
              <a:t> images of ~10 asteroids from spacecraft flybys</a:t>
            </a:r>
          </a:p>
          <a:p>
            <a:pPr eaLnBrk="1" hangingPunct="1"/>
            <a:r>
              <a:rPr lang="en-US" altLang="en-US" dirty="0" smtClean="0"/>
              <a:t>Sometimes, pieces of asteroids hit the Earth- these are asteroids you can hold in your hand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smtClean="0"/>
              <a:t>4 frame “movie” of 2010 RX30</a:t>
            </a:r>
          </a:p>
        </p:txBody>
      </p:sp>
      <p:pic>
        <p:nvPicPr>
          <p:cNvPr id="102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41550" y="1600200"/>
            <a:ext cx="4660900"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Ida-30mile-and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88" y="0"/>
            <a:ext cx="4773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Willamette_meteo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7688"/>
            <a:ext cx="83058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1670</TotalTime>
  <Words>2207</Words>
  <Application>Microsoft Office PowerPoint</Application>
  <PresentationFormat>On-screen Show (4:3)</PresentationFormat>
  <Paragraphs>156</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Measuring the Sizes of Asteroids</vt:lpstr>
      <vt:lpstr>PowerPoint Presentation</vt:lpstr>
      <vt:lpstr>Brief Intro to Asteroids</vt:lpstr>
      <vt:lpstr>PowerPoint Presentation</vt:lpstr>
      <vt:lpstr>PowerPoint Presentation</vt:lpstr>
      <vt:lpstr>What do asteroids look like?</vt:lpstr>
      <vt:lpstr>4 frame “movie” of 2010 RX30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Kelvin temperature scale</vt:lpstr>
      <vt:lpstr>PowerPoint Presentation</vt:lpstr>
      <vt:lpstr> </vt:lpstr>
      <vt:lpstr>PowerPoint Presentation</vt:lpstr>
      <vt:lpstr>PowerPoint Presentation</vt:lpstr>
      <vt:lpstr>PowerPoint Presentation</vt:lpstr>
      <vt:lpstr>   The WISE telescope (NASA Wide-field Infrared Survey Telescope)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Oklahoma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Binary Asteroids</dc:title>
  <dc:creator>CAS</dc:creator>
  <cp:lastModifiedBy>william romanishin</cp:lastModifiedBy>
  <cp:revision>95</cp:revision>
  <dcterms:created xsi:type="dcterms:W3CDTF">2008-09-27T14:37:21Z</dcterms:created>
  <dcterms:modified xsi:type="dcterms:W3CDTF">2017-02-11T17:16:19Z</dcterms:modified>
</cp:coreProperties>
</file>